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6" r:id="rId2"/>
    <p:sldId id="448" r:id="rId3"/>
    <p:sldId id="449" r:id="rId4"/>
    <p:sldId id="447" r:id="rId5"/>
    <p:sldId id="454" r:id="rId6"/>
    <p:sldId id="453" r:id="rId7"/>
    <p:sldId id="456" r:id="rId8"/>
    <p:sldId id="478" r:id="rId9"/>
    <p:sldId id="479" r:id="rId10"/>
    <p:sldId id="455" r:id="rId11"/>
    <p:sldId id="450" r:id="rId12"/>
    <p:sldId id="451" r:id="rId13"/>
    <p:sldId id="452" r:id="rId14"/>
    <p:sldId id="459" r:id="rId15"/>
    <p:sldId id="460" r:id="rId16"/>
    <p:sldId id="461" r:id="rId17"/>
    <p:sldId id="462" r:id="rId18"/>
    <p:sldId id="457" r:id="rId19"/>
    <p:sldId id="463" r:id="rId20"/>
    <p:sldId id="474" r:id="rId21"/>
    <p:sldId id="480" r:id="rId22"/>
    <p:sldId id="475" r:id="rId23"/>
    <p:sldId id="476" r:id="rId24"/>
    <p:sldId id="481" r:id="rId25"/>
    <p:sldId id="464" r:id="rId26"/>
    <p:sldId id="465" r:id="rId27"/>
    <p:sldId id="482" r:id="rId28"/>
    <p:sldId id="466" r:id="rId29"/>
    <p:sldId id="468" r:id="rId30"/>
    <p:sldId id="483" r:id="rId31"/>
    <p:sldId id="470" r:id="rId32"/>
    <p:sldId id="471" r:id="rId33"/>
    <p:sldId id="477" r:id="rId34"/>
    <p:sldId id="4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9"/>
    <p:restoredTop sz="94674"/>
  </p:normalViewPr>
  <p:slideViewPr>
    <p:cSldViewPr snapToGrid="0" snapToObjects="1">
      <p:cViewPr>
        <p:scale>
          <a:sx n="81" d="100"/>
          <a:sy n="81" d="100"/>
        </p:scale>
        <p:origin x="15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698A-DCB8-6146-A83D-DC7A46BB2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BAE1-93B7-AA43-8616-A5677492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E43B-4D0E-0745-9976-FE29A035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1A4A-4069-A54B-BAD6-7F6778C4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CCBD-0C2A-FD42-BE7D-64881936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BE68-6958-784D-8BA0-B3C43C49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BB71A-CE04-2449-8065-2C168E416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7922F-7178-1742-BC94-FEF59862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DC381-777E-894D-A434-22B44A381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03C0-A56F-EE4C-BDEE-524CE5ED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F2337-E6FF-6743-B906-0C73B3F96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645A-5A0A-E646-B0EA-A5730141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AC5D3-99F9-C042-956A-CFCF1B17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275E3-A352-8543-9C12-92BD8162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68B6-2B25-264C-AD31-446E7850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0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5974-1AE4-7848-B786-9A8BCCEF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935E-A449-FF40-AE6B-061F8A77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F8784-F0C5-4C4F-A24B-A9D3F5E8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3CCA-E247-6744-9BA7-1A7631C9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882B7-96A3-EE4F-8420-DBD15566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0012-F8C3-964B-9465-15DC909B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22C3B-30E3-C74C-9E70-535FDE6D0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41D6-CF71-6E40-92D9-EC565E38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84F7-82A3-6344-8317-743AAEF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A3A5-F1D3-5D49-82E2-A822E547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1004-B2FB-A941-9584-C15797B0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93E5A-47DB-8E49-AC8C-BCEF19DE0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CCEBD-0B5C-394D-9D7A-0ACD14EF4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47D8-A78E-C94D-9D9B-FB95DA8E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BBD2-A177-274C-95D1-959BF3F0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65A3-B1E0-2344-AA9D-2052BB51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A99-E650-8C47-B435-0EC22AF2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DA560-AC14-8B4F-9731-B8989A13F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0A2F6-795D-AF40-A59C-AE8A61942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F1A61-8218-EA4F-BF54-9137ED170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74CD5-B8C0-AD4E-89A2-C7EC40E9E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42CE-B2E6-4844-8B3A-62B1D238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5B979-9CFF-0543-AB62-A1F51AFE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60386-7467-4B4C-8FA8-2F9B7FFF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7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C7CC-A7FE-4C43-B28D-D463DFA5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1FE7C-DB65-664F-9539-D910AA9D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63A3C-D0DD-F845-A98B-7158DF29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8173-D6D7-6B49-852B-4DBF486D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7336C-3569-0D45-805D-D631C251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5607D-CE25-E548-BB5E-D733E360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98E6-1DD7-764E-A722-2E694F8C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0399-0236-5F49-8403-5793E0B5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688F-63E1-5643-977C-69835E20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96F00-3320-6046-B260-3E33FBBFF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A5EAF-790A-7A46-AE8C-440B1BF1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654D-B8CF-9A49-8035-D05428E5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B9538-8A2E-DC49-8F21-3B465F75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2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E9B-D458-9B41-B707-36F5C88E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96A65-71AB-8D49-8E48-9B1510E0C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49167-2F56-984D-9AD9-EF789A86C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3C1E-F65E-2348-80FC-D44B21F7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CA8D7-7FA6-734C-9D7F-3614FDBD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A5DAD-0046-EF42-8A55-E989C773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1E42B-1BEC-1442-B6BF-52D1FDD4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4F7DA-A639-634C-A1C0-A5A934FA8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E15F9-AC82-4A4D-A9F5-40A15DFCD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B9D7-985E-1A4F-A4DB-40ACFD29861A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2214E-CA57-8A44-A103-3D75E3845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EA11-02D4-8946-A68D-3E2B3082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26681-5713-1E4B-9282-77E5479AD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compound/Methyl-decanoate" TargetMode="External"/><Relationship Id="rId2" Type="http://schemas.openxmlformats.org/officeDocument/2006/relationships/hyperlink" Target="https://pubchem.ncbi.nlm.nih.gov/compound/Decanoic-aci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cdc.cam.ac.uk/structures/search?id=doi:10.5517/cc5l8ff" TargetMode="External"/><Relationship Id="rId4" Type="http://schemas.openxmlformats.org/officeDocument/2006/relationships/hyperlink" Target="https://pubchem.ncbi.nlm.nih.gov/#query=glycero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Fuel = something that burns</a:t>
            </a:r>
            <a:endParaRPr lang="en-US" sz="3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E7BDF-7891-894F-87CF-C489D4E6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73" y="844060"/>
            <a:ext cx="5679821" cy="58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7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34061-61FC-F14F-880F-4C6F201B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066" y="580901"/>
            <a:ext cx="1224187" cy="113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As the oil and gas move up, impermeable cap rocks can capture it </a:t>
            </a:r>
            <a:endParaRPr lang="en-US" sz="3000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E11150-D98F-6A4A-98DC-62A112CB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8" y="1711696"/>
            <a:ext cx="6101991" cy="32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640A5-00EA-DA47-95CD-017919FE9A07}"/>
              </a:ext>
            </a:extLst>
          </p:cNvPr>
          <p:cNvSpPr txBox="1"/>
          <p:nvPr/>
        </p:nvSpPr>
        <p:spPr>
          <a:xfrm>
            <a:off x="6677778" y="2228671"/>
            <a:ext cx="551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Crude oil </a:t>
            </a:r>
            <a:r>
              <a:rPr lang="en-US" sz="2400" dirty="0"/>
              <a:t>is a mix of </a:t>
            </a:r>
            <a:r>
              <a:rPr lang="en-US" sz="2400" b="1" dirty="0"/>
              <a:t>longer</a:t>
            </a:r>
            <a:r>
              <a:rPr lang="en-US" sz="2400" dirty="0"/>
              <a:t> </a:t>
            </a:r>
            <a:r>
              <a:rPr lang="en-US" sz="2400" b="1" dirty="0"/>
              <a:t>hydrocarbons </a:t>
            </a:r>
            <a:r>
              <a:rPr lang="en-US" sz="2400" dirty="0"/>
              <a:t>(primarily propane through octane)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E33FC-A848-D047-9D78-EA8DAB264F85}"/>
              </a:ext>
            </a:extLst>
          </p:cNvPr>
          <p:cNvSpPr txBox="1"/>
          <p:nvPr/>
        </p:nvSpPr>
        <p:spPr>
          <a:xfrm>
            <a:off x="6677779" y="915465"/>
            <a:ext cx="423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Natural gas </a:t>
            </a:r>
            <a:r>
              <a:rPr lang="en-US" sz="2400" dirty="0"/>
              <a:t>is mostly </a:t>
            </a:r>
            <a:r>
              <a:rPr lang="en-US" sz="2400" b="1" dirty="0"/>
              <a:t>methane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B2D08-76F7-6842-89CA-105182D8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97" y="3188317"/>
            <a:ext cx="2529427" cy="1445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11613-5615-2C44-BFCA-BB7A5A81E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89" y="4898910"/>
            <a:ext cx="4783016" cy="1799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2279E4-D4F4-3C4F-9F01-8F44DF997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216" y="3188317"/>
            <a:ext cx="2031766" cy="17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Process of combustion</a:t>
            </a:r>
            <a:endParaRPr lang="en-US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A412E-E110-A848-858C-36F43EE5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84" y="1090470"/>
            <a:ext cx="8266235" cy="12905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E5F11-EBBB-3A46-9B18-8601221DF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90" r="47746"/>
          <a:stretch/>
        </p:blipFill>
        <p:spPr>
          <a:xfrm>
            <a:off x="5434379" y="1120047"/>
            <a:ext cx="1409115" cy="13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7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Process of combustion</a:t>
            </a:r>
            <a:endParaRPr lang="en-US" sz="3000" dirty="0"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BF69CEF-F785-F241-AC83-4BF0AB982EBC}"/>
              </a:ext>
            </a:extLst>
          </p:cNvPr>
          <p:cNvSpPr/>
          <p:nvPr/>
        </p:nvSpPr>
        <p:spPr>
          <a:xfrm rot="16200000">
            <a:off x="7913446" y="1438553"/>
            <a:ext cx="448310" cy="2389162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EA6C3-3E07-9D40-AB6C-45F799EFD1C9}"/>
              </a:ext>
            </a:extLst>
          </p:cNvPr>
          <p:cNvSpPr txBox="1"/>
          <p:nvPr/>
        </p:nvSpPr>
        <p:spPr>
          <a:xfrm>
            <a:off x="6834554" y="2870067"/>
            <a:ext cx="3669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Usually CO</a:t>
            </a:r>
            <a:r>
              <a:rPr lang="en-US" sz="2400" baseline="-25000" dirty="0"/>
              <a:t>2</a:t>
            </a:r>
            <a:r>
              <a:rPr lang="en-US" sz="2400" dirty="0"/>
              <a:t> and H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</a:p>
          <a:p>
            <a:r>
              <a:rPr lang="en-US" sz="2400" dirty="0"/>
              <a:t>(But there can be other products too … including heat!)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E84C6-EE54-A347-8613-F4AF4109866E}"/>
              </a:ext>
            </a:extLst>
          </p:cNvPr>
          <p:cNvSpPr txBox="1"/>
          <p:nvPr/>
        </p:nvSpPr>
        <p:spPr>
          <a:xfrm>
            <a:off x="3423138" y="2856714"/>
            <a:ext cx="2672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Usually O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(But can be other oxidizers too)</a:t>
            </a:r>
          </a:p>
          <a:p>
            <a:endParaRPr lang="en-US" sz="2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5CFC630-7A67-4E4F-9C39-99AFE8E5C76B}"/>
              </a:ext>
            </a:extLst>
          </p:cNvPr>
          <p:cNvSpPr/>
          <p:nvPr/>
        </p:nvSpPr>
        <p:spPr>
          <a:xfrm rot="16200000">
            <a:off x="1673490" y="1738872"/>
            <a:ext cx="448310" cy="1667023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AA82D-02E1-B345-A83F-A9ED2F3B6382}"/>
              </a:ext>
            </a:extLst>
          </p:cNvPr>
          <p:cNvSpPr txBox="1"/>
          <p:nvPr/>
        </p:nvSpPr>
        <p:spPr>
          <a:xfrm>
            <a:off x="504092" y="2856714"/>
            <a:ext cx="2672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Glucose: </a:t>
            </a:r>
            <a:r>
              <a:rPr lang="en-US" sz="2400" i="1" dirty="0"/>
              <a:t>C</a:t>
            </a:r>
            <a:r>
              <a:rPr lang="en-US" sz="2400" i="1" baseline="-25000" dirty="0"/>
              <a:t>6</a:t>
            </a:r>
            <a:r>
              <a:rPr lang="en-US" sz="2400" i="1" dirty="0"/>
              <a:t>H</a:t>
            </a:r>
            <a:r>
              <a:rPr lang="en-US" sz="2400" i="1" baseline="-25000" dirty="0"/>
              <a:t>12</a:t>
            </a:r>
            <a:r>
              <a:rPr lang="en-US" sz="2400" i="1" dirty="0"/>
              <a:t>O</a:t>
            </a:r>
            <a:r>
              <a:rPr lang="en-US" sz="2400" i="1" baseline="-25000" dirty="0"/>
              <a:t>6</a:t>
            </a:r>
            <a:endParaRPr lang="en-US" sz="2400" dirty="0"/>
          </a:p>
          <a:p>
            <a:r>
              <a:rPr lang="en-US" sz="2400" dirty="0"/>
              <a:t>Coal: </a:t>
            </a:r>
            <a:r>
              <a:rPr lang="en-US" sz="2400" i="1" dirty="0"/>
              <a:t>C(s) </a:t>
            </a:r>
          </a:p>
          <a:p>
            <a:r>
              <a:rPr lang="en-US" sz="2400" dirty="0"/>
              <a:t>Oil/gas: 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n</a:t>
            </a:r>
            <a:r>
              <a:rPr lang="en-US" sz="2400" i="1" dirty="0" err="1"/>
              <a:t>H</a:t>
            </a:r>
            <a:r>
              <a:rPr lang="en-US" sz="2400" i="1" baseline="-25000" dirty="0" err="1"/>
              <a:t>m</a:t>
            </a:r>
            <a:r>
              <a:rPr lang="en-US" sz="2400" i="1" dirty="0"/>
              <a:t>(l or g)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C8172E-1E0E-9540-882B-93B783676ACB}"/>
              </a:ext>
            </a:extLst>
          </p:cNvPr>
          <p:cNvGrpSpPr/>
          <p:nvPr/>
        </p:nvGrpSpPr>
        <p:grpSpPr>
          <a:xfrm>
            <a:off x="1194609" y="1086594"/>
            <a:ext cx="8266235" cy="1387351"/>
            <a:chOff x="1194609" y="1086594"/>
            <a:chExt cx="8266235" cy="1387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9A412E-E110-A848-858C-36F43EE5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609" y="1086594"/>
              <a:ext cx="8266235" cy="12905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F145AC-21D7-B149-BA4C-2CDBB08B2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90" r="47746"/>
            <a:stretch/>
          </p:blipFill>
          <p:spPr>
            <a:xfrm>
              <a:off x="5434379" y="1120047"/>
              <a:ext cx="1409115" cy="1353898"/>
            </a:xfrm>
            <a:prstGeom prst="rect">
              <a:avLst/>
            </a:prstGeom>
          </p:spPr>
        </p:pic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E3EDA40C-BC48-2C41-81DB-8A8E414604B1}"/>
              </a:ext>
            </a:extLst>
          </p:cNvPr>
          <p:cNvSpPr/>
          <p:nvPr/>
        </p:nvSpPr>
        <p:spPr>
          <a:xfrm rot="16200000">
            <a:off x="4015643" y="1406677"/>
            <a:ext cx="448310" cy="2389162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Thermochemical equations are chemical equations that also specify heat</a:t>
            </a:r>
            <a:endParaRPr lang="en-US" sz="3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E062E-38C3-A446-8690-AFAD7527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6" y="1376846"/>
            <a:ext cx="10861288" cy="779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725B7-480D-9E47-80C6-44039D18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2527"/>
            <a:ext cx="2284843" cy="2110535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99BFB657-B8CF-2843-8CB3-787C85421CF9}"/>
              </a:ext>
            </a:extLst>
          </p:cNvPr>
          <p:cNvSpPr/>
          <p:nvPr/>
        </p:nvSpPr>
        <p:spPr>
          <a:xfrm rot="16200000">
            <a:off x="9733911" y="1241415"/>
            <a:ext cx="389701" cy="1902224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A7261-F2A9-7E4E-9C6D-145B714C1B83}"/>
              </a:ext>
            </a:extLst>
          </p:cNvPr>
          <p:cNvSpPr txBox="1"/>
          <p:nvPr/>
        </p:nvSpPr>
        <p:spPr>
          <a:xfrm>
            <a:off x="8028878" y="2493482"/>
            <a:ext cx="407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Specifying the heat makes this a </a:t>
            </a:r>
            <a:r>
              <a:rPr lang="en-US" sz="2400" b="1" dirty="0"/>
              <a:t>thermochemical</a:t>
            </a:r>
            <a:r>
              <a:rPr lang="en-US" sz="2400" dirty="0"/>
              <a:t> </a:t>
            </a:r>
            <a:r>
              <a:rPr lang="en-US" sz="2400" b="1" dirty="0"/>
              <a:t>equation</a:t>
            </a:r>
          </a:p>
        </p:txBody>
      </p:sp>
    </p:spTree>
    <p:extLst>
      <p:ext uri="{BB962C8B-B14F-4D97-AF65-F5344CB8AC3E}">
        <p14:creationId xmlns:p14="http://schemas.microsoft.com/office/powerpoint/2010/main" val="33814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Labels on food are usually given in </a:t>
            </a:r>
            <a:r>
              <a:rPr lang="en-US" sz="3000" b="1" i="1" dirty="0">
                <a:latin typeface="+mn-lt"/>
              </a:rPr>
              <a:t>Calories</a:t>
            </a:r>
            <a:endParaRPr lang="en-US" sz="3000" b="1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D6FB6F-CF77-CD42-AF5C-865856D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15" y="802542"/>
            <a:ext cx="75184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087A8-9469-0942-9E56-7018EBE8DBC0}"/>
              </a:ext>
            </a:extLst>
          </p:cNvPr>
          <p:cNvSpPr txBox="1"/>
          <p:nvPr/>
        </p:nvSpPr>
        <p:spPr>
          <a:xfrm>
            <a:off x="738554" y="4572000"/>
            <a:ext cx="10245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serving (59 g) is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kcal?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kilojoules?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B6C09-8443-A342-A21D-DC7EA0BB2424}"/>
              </a:ext>
            </a:extLst>
          </p:cNvPr>
          <p:cNvSpPr txBox="1"/>
          <p:nvPr/>
        </p:nvSpPr>
        <p:spPr>
          <a:xfrm>
            <a:off x="5545015" y="1003390"/>
            <a:ext cx="656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1 Calorie = 1000 calories = 4.18 kJ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CC0E65-8EC2-5549-99ED-F082696E0CB1}"/>
              </a:ext>
            </a:extLst>
          </p:cNvPr>
          <p:cNvSpPr/>
          <p:nvPr/>
        </p:nvSpPr>
        <p:spPr>
          <a:xfrm>
            <a:off x="3181296" y="2528711"/>
            <a:ext cx="656927" cy="180994"/>
          </a:xfrm>
          <a:prstGeom prst="roundRect">
            <a:avLst/>
          </a:prstGeom>
          <a:solidFill>
            <a:srgbClr val="FFC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2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Labels on food are usually given in </a:t>
            </a:r>
            <a:r>
              <a:rPr lang="en-US" sz="3000" b="1" i="1" dirty="0">
                <a:latin typeface="+mn-lt"/>
              </a:rPr>
              <a:t>Calories</a:t>
            </a:r>
            <a:endParaRPr lang="en-US" sz="3000" b="1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D6FB6F-CF77-CD42-AF5C-865856D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15" y="802542"/>
            <a:ext cx="75184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087A8-9469-0942-9E56-7018EBE8DBC0}"/>
              </a:ext>
            </a:extLst>
          </p:cNvPr>
          <p:cNvSpPr txBox="1"/>
          <p:nvPr/>
        </p:nvSpPr>
        <p:spPr>
          <a:xfrm>
            <a:off x="738554" y="4572000"/>
            <a:ext cx="10245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serving (59 g) is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 </a:t>
            </a:r>
            <a:r>
              <a:rPr lang="en-US" sz="2400" b="1" dirty="0"/>
              <a:t>250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kcal? </a:t>
            </a:r>
            <a:r>
              <a:rPr lang="en-US" sz="2400" b="1" dirty="0"/>
              <a:t>250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kilojoules?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4B06B-ABA0-F048-96B4-49E22D596A6A}"/>
              </a:ext>
            </a:extLst>
          </p:cNvPr>
          <p:cNvSpPr txBox="1"/>
          <p:nvPr/>
        </p:nvSpPr>
        <p:spPr>
          <a:xfrm>
            <a:off x="5545015" y="1003390"/>
            <a:ext cx="656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1 Calorie = 1000 calories = 4.18 kJ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23C2F3-AED4-A548-8DA9-3A73A1E7BC47}"/>
              </a:ext>
            </a:extLst>
          </p:cNvPr>
          <p:cNvSpPr/>
          <p:nvPr/>
        </p:nvSpPr>
        <p:spPr>
          <a:xfrm>
            <a:off x="3181296" y="2686757"/>
            <a:ext cx="656927" cy="180994"/>
          </a:xfrm>
          <a:prstGeom prst="roundRect">
            <a:avLst/>
          </a:prstGeom>
          <a:solidFill>
            <a:srgbClr val="FFC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0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Labels on food are usually given in </a:t>
            </a:r>
            <a:r>
              <a:rPr lang="en-US" sz="3000" b="1" i="1" dirty="0">
                <a:latin typeface="+mn-lt"/>
              </a:rPr>
              <a:t>Calories</a:t>
            </a:r>
            <a:endParaRPr lang="en-US" sz="3000" b="1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D6FB6F-CF77-CD42-AF5C-865856D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15" y="802542"/>
            <a:ext cx="75184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087A8-9469-0942-9E56-7018EBE8DBC0}"/>
              </a:ext>
            </a:extLst>
          </p:cNvPr>
          <p:cNvSpPr txBox="1"/>
          <p:nvPr/>
        </p:nvSpPr>
        <p:spPr>
          <a:xfrm>
            <a:off x="738554" y="4572000"/>
            <a:ext cx="10245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serving (59 g) is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 </a:t>
            </a:r>
            <a:r>
              <a:rPr lang="en-US" sz="2400" b="1" dirty="0"/>
              <a:t>250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kcal? </a:t>
            </a:r>
            <a:r>
              <a:rPr lang="en-US" sz="2400" b="1" dirty="0"/>
              <a:t>250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 </a:t>
            </a:r>
            <a:r>
              <a:rPr lang="en-US" sz="2400" b="1" dirty="0"/>
              <a:t>250,000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kilojoules?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313A8-EEDA-4A4A-9E63-844150D179FA}"/>
              </a:ext>
            </a:extLst>
          </p:cNvPr>
          <p:cNvSpPr txBox="1"/>
          <p:nvPr/>
        </p:nvSpPr>
        <p:spPr>
          <a:xfrm>
            <a:off x="5545015" y="1003390"/>
            <a:ext cx="656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1 Calorie = 1000 calories = 4.18 kJ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49FE5-C72F-E846-9375-EF54407FA596}"/>
              </a:ext>
            </a:extLst>
          </p:cNvPr>
          <p:cNvSpPr/>
          <p:nvPr/>
        </p:nvSpPr>
        <p:spPr>
          <a:xfrm>
            <a:off x="3181296" y="2686757"/>
            <a:ext cx="656927" cy="180994"/>
          </a:xfrm>
          <a:prstGeom prst="roundRect">
            <a:avLst/>
          </a:prstGeom>
          <a:solidFill>
            <a:srgbClr val="FFC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3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Labels on food are usually given in </a:t>
            </a:r>
            <a:r>
              <a:rPr lang="en-US" sz="3000" b="1" i="1" dirty="0">
                <a:latin typeface="+mn-lt"/>
              </a:rPr>
              <a:t>Calories</a:t>
            </a:r>
            <a:endParaRPr lang="en-US" sz="3000" b="1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D6FB6F-CF77-CD42-AF5C-865856D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15" y="802542"/>
            <a:ext cx="75184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087A8-9469-0942-9E56-7018EBE8DBC0}"/>
              </a:ext>
            </a:extLst>
          </p:cNvPr>
          <p:cNvSpPr txBox="1"/>
          <p:nvPr/>
        </p:nvSpPr>
        <p:spPr>
          <a:xfrm>
            <a:off x="738554" y="4572000"/>
            <a:ext cx="10245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serving (59 g) is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 </a:t>
            </a:r>
            <a:r>
              <a:rPr lang="en-US" sz="2400" b="1" dirty="0"/>
              <a:t>250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kcal? </a:t>
            </a:r>
            <a:r>
              <a:rPr lang="en-US" sz="2400" b="1" dirty="0"/>
              <a:t>250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calories? </a:t>
            </a:r>
            <a:r>
              <a:rPr lang="en-US" sz="2400" b="1" dirty="0"/>
              <a:t>250,000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kilojoules? </a:t>
            </a:r>
            <a:r>
              <a:rPr lang="en-US" sz="2400" b="1" dirty="0"/>
              <a:t>250 x 4.18 = 1045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3FD10-A6E1-C64F-A36D-8107DE5D62B8}"/>
              </a:ext>
            </a:extLst>
          </p:cNvPr>
          <p:cNvSpPr txBox="1"/>
          <p:nvPr/>
        </p:nvSpPr>
        <p:spPr>
          <a:xfrm>
            <a:off x="5545015" y="1003390"/>
            <a:ext cx="656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1 Calorie = 1000 calories = 4.18 kJ</a:t>
            </a:r>
          </a:p>
        </p:txBody>
      </p:sp>
    </p:spTree>
    <p:extLst>
      <p:ext uri="{BB962C8B-B14F-4D97-AF65-F5344CB8AC3E}">
        <p14:creationId xmlns:p14="http://schemas.microsoft.com/office/powerpoint/2010/main" val="1445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 do we </a:t>
            </a:r>
            <a:r>
              <a:rPr lang="en-US" sz="3000" b="1" i="1" dirty="0">
                <a:latin typeface="+mn-lt"/>
              </a:rPr>
              <a:t>know</a:t>
            </a:r>
            <a:r>
              <a:rPr lang="en-US" sz="3000" b="1" dirty="0">
                <a:latin typeface="+mn-lt"/>
              </a:rPr>
              <a:t> those numbers?</a:t>
            </a:r>
            <a:endParaRPr lang="en-US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D9248-B9CF-B243-BF0A-2CAC2C9E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6" y="881639"/>
            <a:ext cx="6657278" cy="5401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697B9-C56B-874A-A1C9-60EA5F7E923A}"/>
              </a:ext>
            </a:extLst>
          </p:cNvPr>
          <p:cNvSpPr/>
          <p:nvPr/>
        </p:nvSpPr>
        <p:spPr>
          <a:xfrm>
            <a:off x="649655" y="2923179"/>
            <a:ext cx="2584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Bomb calorimeter</a:t>
            </a:r>
          </a:p>
          <a:p>
            <a:r>
              <a:rPr lang="en-US" sz="2400" b="1" dirty="0"/>
              <a:t>(lab)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791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Combustion reactions are always </a:t>
            </a:r>
            <a:r>
              <a:rPr lang="en-US" sz="3000" b="1" i="1" dirty="0">
                <a:latin typeface="+mn-lt"/>
              </a:rPr>
              <a:t>exothermic</a:t>
            </a:r>
            <a:r>
              <a:rPr lang="en-US" sz="3000" b="1" dirty="0">
                <a:latin typeface="+mn-lt"/>
              </a:rPr>
              <a:t> (give off heat)</a:t>
            </a:r>
            <a:endParaRPr lang="en-US" sz="3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E062E-38C3-A446-8690-AFAD7527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6" y="1376846"/>
            <a:ext cx="10861288" cy="779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725B7-480D-9E47-80C6-44039D18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2527"/>
            <a:ext cx="2284843" cy="2110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C0AA8-AD14-FE46-A07A-7A769D687FC0}"/>
              </a:ext>
            </a:extLst>
          </p:cNvPr>
          <p:cNvSpPr txBox="1"/>
          <p:nvPr/>
        </p:nvSpPr>
        <p:spPr>
          <a:xfrm>
            <a:off x="1142421" y="4701418"/>
            <a:ext cx="10071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combustion of methane is </a:t>
            </a:r>
            <a:r>
              <a:rPr lang="en-US" sz="2400" b="1" dirty="0"/>
              <a:t>exothermic</a:t>
            </a:r>
            <a:r>
              <a:rPr lang="en-US" sz="2400" dirty="0"/>
              <a:t>, a term applied to any chemical or physical change accompanied by the release of heat.</a:t>
            </a:r>
          </a:p>
          <a:p>
            <a:endParaRPr lang="en-US" sz="2400" dirty="0"/>
          </a:p>
          <a:p>
            <a:r>
              <a:rPr lang="en-US" sz="2400" dirty="0"/>
              <a:t>Here, it’s understood that the energy released refers to </a:t>
            </a:r>
            <a:r>
              <a:rPr lang="en-US" sz="2400" b="1" dirty="0"/>
              <a:t>one mole of methane  </a:t>
            </a:r>
          </a:p>
        </p:txBody>
      </p:sp>
    </p:spTree>
    <p:extLst>
      <p:ext uri="{BB962C8B-B14F-4D97-AF65-F5344CB8AC3E}">
        <p14:creationId xmlns:p14="http://schemas.microsoft.com/office/powerpoint/2010/main" val="257520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Criteria for a good fuel?</a:t>
            </a:r>
            <a:endParaRPr lang="en-US" sz="3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C130A-81B0-A44A-852C-5307C530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11"/>
            <a:ext cx="12192000" cy="42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3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Heat to get started (e.g., a match) vs heat released (e.g., bonfire)</a:t>
            </a:r>
            <a:endParaRPr lang="en-US" sz="3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06F79-0806-9848-A123-B57A63B8AB2F}"/>
              </a:ext>
            </a:extLst>
          </p:cNvPr>
          <p:cNvGrpSpPr/>
          <p:nvPr/>
        </p:nvGrpSpPr>
        <p:grpSpPr>
          <a:xfrm>
            <a:off x="2309630" y="2534194"/>
            <a:ext cx="6716801" cy="4017241"/>
            <a:chOff x="1695714" y="1162595"/>
            <a:chExt cx="7864799" cy="5101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6EE0FB-0685-3F4D-B7CB-93001057E526}"/>
                </a:ext>
              </a:extLst>
            </p:cNvPr>
            <p:cNvGrpSpPr/>
            <p:nvPr/>
          </p:nvGrpSpPr>
          <p:grpSpPr>
            <a:xfrm>
              <a:off x="1695714" y="1162595"/>
              <a:ext cx="7015637" cy="5101457"/>
              <a:chOff x="1264639" y="1476103"/>
              <a:chExt cx="7015637" cy="510145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67B6C0-FAD8-1343-BCC9-FEDE40AAF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490" y="1476103"/>
                <a:ext cx="0" cy="510145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D1246-7B73-0347-8F56-81C59F734AEA}"/>
                  </a:ext>
                </a:extLst>
              </p:cNvPr>
              <p:cNvSpPr txBox="1"/>
              <p:nvPr/>
            </p:nvSpPr>
            <p:spPr>
              <a:xfrm rot="16200000">
                <a:off x="534323" y="4877150"/>
                <a:ext cx="2001202" cy="5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F78080-55B5-9F47-B25E-368A0C7AD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7886" y="6560235"/>
                <a:ext cx="6452390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D19F0C-9972-A648-BEF0-A8EB811F506C}"/>
                </a:ext>
              </a:extLst>
            </p:cNvPr>
            <p:cNvSpPr/>
            <p:nvPr/>
          </p:nvSpPr>
          <p:spPr>
            <a:xfrm>
              <a:off x="2952265" y="1666687"/>
              <a:ext cx="5656115" cy="3524625"/>
            </a:xfrm>
            <a:custGeom>
              <a:avLst/>
              <a:gdLst>
                <a:gd name="connsiteX0" fmla="*/ 0 w 5068389"/>
                <a:gd name="connsiteY0" fmla="*/ 646737 h 2725452"/>
                <a:gd name="connsiteX1" fmla="*/ 470263 w 5068389"/>
                <a:gd name="connsiteY1" fmla="*/ 659800 h 2725452"/>
                <a:gd name="connsiteX2" fmla="*/ 822960 w 5068389"/>
                <a:gd name="connsiteY2" fmla="*/ 516109 h 2725452"/>
                <a:gd name="connsiteX3" fmla="*/ 822960 w 5068389"/>
                <a:gd name="connsiteY3" fmla="*/ 516109 h 2725452"/>
                <a:gd name="connsiteX4" fmla="*/ 1175657 w 5068389"/>
                <a:gd name="connsiteY4" fmla="*/ 137286 h 2725452"/>
                <a:gd name="connsiteX5" fmla="*/ 1567543 w 5068389"/>
                <a:gd name="connsiteY5" fmla="*/ 6657 h 2725452"/>
                <a:gd name="connsiteX6" fmla="*/ 1854926 w 5068389"/>
                <a:gd name="connsiteY6" fmla="*/ 32783 h 2725452"/>
                <a:gd name="connsiteX7" fmla="*/ 2116183 w 5068389"/>
                <a:gd name="connsiteY7" fmla="*/ 150349 h 2725452"/>
                <a:gd name="connsiteX8" fmla="*/ 2377440 w 5068389"/>
                <a:gd name="connsiteY8" fmla="*/ 516109 h 2725452"/>
                <a:gd name="connsiteX9" fmla="*/ 2664823 w 5068389"/>
                <a:gd name="connsiteY9" fmla="*/ 1090874 h 2725452"/>
                <a:gd name="connsiteX10" fmla="*/ 2913017 w 5068389"/>
                <a:gd name="connsiteY10" fmla="*/ 1796269 h 2725452"/>
                <a:gd name="connsiteX11" fmla="*/ 3108960 w 5068389"/>
                <a:gd name="connsiteY11" fmla="*/ 2371034 h 2725452"/>
                <a:gd name="connsiteX12" fmla="*/ 3291840 w 5068389"/>
                <a:gd name="connsiteY12" fmla="*/ 2593103 h 2725452"/>
                <a:gd name="connsiteX13" fmla="*/ 3670663 w 5068389"/>
                <a:gd name="connsiteY13" fmla="*/ 2710669 h 2725452"/>
                <a:gd name="connsiteX14" fmla="*/ 4271554 w 5068389"/>
                <a:gd name="connsiteY14" fmla="*/ 2723732 h 2725452"/>
                <a:gd name="connsiteX15" fmla="*/ 4976949 w 5068389"/>
                <a:gd name="connsiteY15" fmla="*/ 2723732 h 2725452"/>
                <a:gd name="connsiteX16" fmla="*/ 5068389 w 5068389"/>
                <a:gd name="connsiteY16" fmla="*/ 2723732 h 27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389" h="2725452">
                  <a:moveTo>
                    <a:pt x="0" y="646737"/>
                  </a:moveTo>
                  <a:cubicBezTo>
                    <a:pt x="166551" y="664154"/>
                    <a:pt x="333103" y="681571"/>
                    <a:pt x="470263" y="659800"/>
                  </a:cubicBezTo>
                  <a:cubicBezTo>
                    <a:pt x="607423" y="638029"/>
                    <a:pt x="822960" y="516109"/>
                    <a:pt x="822960" y="516109"/>
                  </a:cubicBezTo>
                  <a:lnTo>
                    <a:pt x="822960" y="516109"/>
                  </a:lnTo>
                  <a:cubicBezTo>
                    <a:pt x="881743" y="452972"/>
                    <a:pt x="1051560" y="222195"/>
                    <a:pt x="1175657" y="137286"/>
                  </a:cubicBezTo>
                  <a:cubicBezTo>
                    <a:pt x="1299754" y="52377"/>
                    <a:pt x="1454332" y="24074"/>
                    <a:pt x="1567543" y="6657"/>
                  </a:cubicBezTo>
                  <a:cubicBezTo>
                    <a:pt x="1680755" y="-10760"/>
                    <a:pt x="1763486" y="8834"/>
                    <a:pt x="1854926" y="32783"/>
                  </a:cubicBezTo>
                  <a:cubicBezTo>
                    <a:pt x="1946366" y="56732"/>
                    <a:pt x="2029097" y="69795"/>
                    <a:pt x="2116183" y="150349"/>
                  </a:cubicBezTo>
                  <a:cubicBezTo>
                    <a:pt x="2203269" y="230903"/>
                    <a:pt x="2286000" y="359355"/>
                    <a:pt x="2377440" y="516109"/>
                  </a:cubicBezTo>
                  <a:cubicBezTo>
                    <a:pt x="2468880" y="672863"/>
                    <a:pt x="2575560" y="877514"/>
                    <a:pt x="2664823" y="1090874"/>
                  </a:cubicBezTo>
                  <a:cubicBezTo>
                    <a:pt x="2754086" y="1304234"/>
                    <a:pt x="2838994" y="1582909"/>
                    <a:pt x="2913017" y="1796269"/>
                  </a:cubicBezTo>
                  <a:cubicBezTo>
                    <a:pt x="2987040" y="2009629"/>
                    <a:pt x="3045823" y="2238228"/>
                    <a:pt x="3108960" y="2371034"/>
                  </a:cubicBezTo>
                  <a:cubicBezTo>
                    <a:pt x="3172097" y="2503840"/>
                    <a:pt x="3198223" y="2536497"/>
                    <a:pt x="3291840" y="2593103"/>
                  </a:cubicBezTo>
                  <a:cubicBezTo>
                    <a:pt x="3385457" y="2649709"/>
                    <a:pt x="3507377" y="2688898"/>
                    <a:pt x="3670663" y="2710669"/>
                  </a:cubicBezTo>
                  <a:cubicBezTo>
                    <a:pt x="3833949" y="2732441"/>
                    <a:pt x="4271554" y="2723732"/>
                    <a:pt x="4271554" y="2723732"/>
                  </a:cubicBezTo>
                  <a:lnTo>
                    <a:pt x="4976949" y="2723732"/>
                  </a:lnTo>
                  <a:lnTo>
                    <a:pt x="5068389" y="2723732"/>
                  </a:lnTo>
                </a:path>
              </a:pathLst>
            </a:custGeom>
            <a:noFill/>
            <a:ln w="635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C8F93-3104-3249-8E8F-9359C6E5DF46}"/>
                </a:ext>
              </a:extLst>
            </p:cNvPr>
            <p:cNvSpPr txBox="1"/>
            <p:nvPr/>
          </p:nvSpPr>
          <p:spPr>
            <a:xfrm>
              <a:off x="6949398" y="5317533"/>
              <a:ext cx="2611115" cy="58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2H</a:t>
              </a:r>
              <a:r>
                <a:rPr lang="en-US" sz="2400" baseline="-25000" dirty="0"/>
                <a:t>2</a:t>
              </a:r>
              <a:r>
                <a:rPr lang="en-US" sz="2400" dirty="0"/>
                <a:t>O + CO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768C202B-9A66-0445-B87C-D099D2C2A2A0}"/>
              </a:ext>
            </a:extLst>
          </p:cNvPr>
          <p:cNvSpPr/>
          <p:nvPr/>
        </p:nvSpPr>
        <p:spPr>
          <a:xfrm>
            <a:off x="3604001" y="2791876"/>
            <a:ext cx="1941935" cy="1839180"/>
          </a:xfrm>
          <a:prstGeom prst="arc">
            <a:avLst>
              <a:gd name="adj1" fmla="val 12624663"/>
              <a:gd name="adj2" fmla="val 1606437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742A346-A3C1-F24F-A14F-04002844D94F}"/>
              </a:ext>
            </a:extLst>
          </p:cNvPr>
          <p:cNvSpPr/>
          <p:nvPr/>
        </p:nvSpPr>
        <p:spPr>
          <a:xfrm>
            <a:off x="4170110" y="2609403"/>
            <a:ext cx="2950699" cy="6257100"/>
          </a:xfrm>
          <a:prstGeom prst="arc">
            <a:avLst>
              <a:gd name="adj1" fmla="val 17160448"/>
              <a:gd name="adj2" fmla="val 2078642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4483F-57C2-5B4D-9F6F-10C52079901C}"/>
              </a:ext>
            </a:extLst>
          </p:cNvPr>
          <p:cNvSpPr txBox="1"/>
          <p:nvPr/>
        </p:nvSpPr>
        <p:spPr>
          <a:xfrm>
            <a:off x="2969940" y="3953745"/>
            <a:ext cx="194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 + 2O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85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Heat to get started (e.g., a match) vs heat released (e.g., bonfire)</a:t>
            </a:r>
            <a:endParaRPr lang="en-US" sz="3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06F79-0806-9848-A123-B57A63B8AB2F}"/>
              </a:ext>
            </a:extLst>
          </p:cNvPr>
          <p:cNvGrpSpPr/>
          <p:nvPr/>
        </p:nvGrpSpPr>
        <p:grpSpPr>
          <a:xfrm>
            <a:off x="2309630" y="2534194"/>
            <a:ext cx="6716801" cy="4017241"/>
            <a:chOff x="1695714" y="1162595"/>
            <a:chExt cx="7864799" cy="5101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6EE0FB-0685-3F4D-B7CB-93001057E526}"/>
                </a:ext>
              </a:extLst>
            </p:cNvPr>
            <p:cNvGrpSpPr/>
            <p:nvPr/>
          </p:nvGrpSpPr>
          <p:grpSpPr>
            <a:xfrm>
              <a:off x="1695714" y="1162595"/>
              <a:ext cx="7015637" cy="5101457"/>
              <a:chOff x="1264639" y="1476103"/>
              <a:chExt cx="7015637" cy="510145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67B6C0-FAD8-1343-BCC9-FEDE40AAF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490" y="1476103"/>
                <a:ext cx="0" cy="510145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D1246-7B73-0347-8F56-81C59F734AEA}"/>
                  </a:ext>
                </a:extLst>
              </p:cNvPr>
              <p:cNvSpPr txBox="1"/>
              <p:nvPr/>
            </p:nvSpPr>
            <p:spPr>
              <a:xfrm rot="16200000">
                <a:off x="534323" y="4877150"/>
                <a:ext cx="2001202" cy="5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F78080-55B5-9F47-B25E-368A0C7AD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7886" y="6560235"/>
                <a:ext cx="6452390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D19F0C-9972-A648-BEF0-A8EB811F506C}"/>
                </a:ext>
              </a:extLst>
            </p:cNvPr>
            <p:cNvSpPr/>
            <p:nvPr/>
          </p:nvSpPr>
          <p:spPr>
            <a:xfrm>
              <a:off x="2952265" y="1666687"/>
              <a:ext cx="5656115" cy="3524625"/>
            </a:xfrm>
            <a:custGeom>
              <a:avLst/>
              <a:gdLst>
                <a:gd name="connsiteX0" fmla="*/ 0 w 5068389"/>
                <a:gd name="connsiteY0" fmla="*/ 646737 h 2725452"/>
                <a:gd name="connsiteX1" fmla="*/ 470263 w 5068389"/>
                <a:gd name="connsiteY1" fmla="*/ 659800 h 2725452"/>
                <a:gd name="connsiteX2" fmla="*/ 822960 w 5068389"/>
                <a:gd name="connsiteY2" fmla="*/ 516109 h 2725452"/>
                <a:gd name="connsiteX3" fmla="*/ 822960 w 5068389"/>
                <a:gd name="connsiteY3" fmla="*/ 516109 h 2725452"/>
                <a:gd name="connsiteX4" fmla="*/ 1175657 w 5068389"/>
                <a:gd name="connsiteY4" fmla="*/ 137286 h 2725452"/>
                <a:gd name="connsiteX5" fmla="*/ 1567543 w 5068389"/>
                <a:gd name="connsiteY5" fmla="*/ 6657 h 2725452"/>
                <a:gd name="connsiteX6" fmla="*/ 1854926 w 5068389"/>
                <a:gd name="connsiteY6" fmla="*/ 32783 h 2725452"/>
                <a:gd name="connsiteX7" fmla="*/ 2116183 w 5068389"/>
                <a:gd name="connsiteY7" fmla="*/ 150349 h 2725452"/>
                <a:gd name="connsiteX8" fmla="*/ 2377440 w 5068389"/>
                <a:gd name="connsiteY8" fmla="*/ 516109 h 2725452"/>
                <a:gd name="connsiteX9" fmla="*/ 2664823 w 5068389"/>
                <a:gd name="connsiteY9" fmla="*/ 1090874 h 2725452"/>
                <a:gd name="connsiteX10" fmla="*/ 2913017 w 5068389"/>
                <a:gd name="connsiteY10" fmla="*/ 1796269 h 2725452"/>
                <a:gd name="connsiteX11" fmla="*/ 3108960 w 5068389"/>
                <a:gd name="connsiteY11" fmla="*/ 2371034 h 2725452"/>
                <a:gd name="connsiteX12" fmla="*/ 3291840 w 5068389"/>
                <a:gd name="connsiteY12" fmla="*/ 2593103 h 2725452"/>
                <a:gd name="connsiteX13" fmla="*/ 3670663 w 5068389"/>
                <a:gd name="connsiteY13" fmla="*/ 2710669 h 2725452"/>
                <a:gd name="connsiteX14" fmla="*/ 4271554 w 5068389"/>
                <a:gd name="connsiteY14" fmla="*/ 2723732 h 2725452"/>
                <a:gd name="connsiteX15" fmla="*/ 4976949 w 5068389"/>
                <a:gd name="connsiteY15" fmla="*/ 2723732 h 2725452"/>
                <a:gd name="connsiteX16" fmla="*/ 5068389 w 5068389"/>
                <a:gd name="connsiteY16" fmla="*/ 2723732 h 27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389" h="2725452">
                  <a:moveTo>
                    <a:pt x="0" y="646737"/>
                  </a:moveTo>
                  <a:cubicBezTo>
                    <a:pt x="166551" y="664154"/>
                    <a:pt x="333103" y="681571"/>
                    <a:pt x="470263" y="659800"/>
                  </a:cubicBezTo>
                  <a:cubicBezTo>
                    <a:pt x="607423" y="638029"/>
                    <a:pt x="822960" y="516109"/>
                    <a:pt x="822960" y="516109"/>
                  </a:cubicBezTo>
                  <a:lnTo>
                    <a:pt x="822960" y="516109"/>
                  </a:lnTo>
                  <a:cubicBezTo>
                    <a:pt x="881743" y="452972"/>
                    <a:pt x="1051560" y="222195"/>
                    <a:pt x="1175657" y="137286"/>
                  </a:cubicBezTo>
                  <a:cubicBezTo>
                    <a:pt x="1299754" y="52377"/>
                    <a:pt x="1454332" y="24074"/>
                    <a:pt x="1567543" y="6657"/>
                  </a:cubicBezTo>
                  <a:cubicBezTo>
                    <a:pt x="1680755" y="-10760"/>
                    <a:pt x="1763486" y="8834"/>
                    <a:pt x="1854926" y="32783"/>
                  </a:cubicBezTo>
                  <a:cubicBezTo>
                    <a:pt x="1946366" y="56732"/>
                    <a:pt x="2029097" y="69795"/>
                    <a:pt x="2116183" y="150349"/>
                  </a:cubicBezTo>
                  <a:cubicBezTo>
                    <a:pt x="2203269" y="230903"/>
                    <a:pt x="2286000" y="359355"/>
                    <a:pt x="2377440" y="516109"/>
                  </a:cubicBezTo>
                  <a:cubicBezTo>
                    <a:pt x="2468880" y="672863"/>
                    <a:pt x="2575560" y="877514"/>
                    <a:pt x="2664823" y="1090874"/>
                  </a:cubicBezTo>
                  <a:cubicBezTo>
                    <a:pt x="2754086" y="1304234"/>
                    <a:pt x="2838994" y="1582909"/>
                    <a:pt x="2913017" y="1796269"/>
                  </a:cubicBezTo>
                  <a:cubicBezTo>
                    <a:pt x="2987040" y="2009629"/>
                    <a:pt x="3045823" y="2238228"/>
                    <a:pt x="3108960" y="2371034"/>
                  </a:cubicBezTo>
                  <a:cubicBezTo>
                    <a:pt x="3172097" y="2503840"/>
                    <a:pt x="3198223" y="2536497"/>
                    <a:pt x="3291840" y="2593103"/>
                  </a:cubicBezTo>
                  <a:cubicBezTo>
                    <a:pt x="3385457" y="2649709"/>
                    <a:pt x="3507377" y="2688898"/>
                    <a:pt x="3670663" y="2710669"/>
                  </a:cubicBezTo>
                  <a:cubicBezTo>
                    <a:pt x="3833949" y="2732441"/>
                    <a:pt x="4271554" y="2723732"/>
                    <a:pt x="4271554" y="2723732"/>
                  </a:cubicBezTo>
                  <a:lnTo>
                    <a:pt x="4976949" y="2723732"/>
                  </a:lnTo>
                  <a:lnTo>
                    <a:pt x="5068389" y="2723732"/>
                  </a:lnTo>
                </a:path>
              </a:pathLst>
            </a:custGeom>
            <a:noFill/>
            <a:ln w="635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C8F93-3104-3249-8E8F-9359C6E5DF46}"/>
                </a:ext>
              </a:extLst>
            </p:cNvPr>
            <p:cNvSpPr txBox="1"/>
            <p:nvPr/>
          </p:nvSpPr>
          <p:spPr>
            <a:xfrm>
              <a:off x="6949398" y="5317533"/>
              <a:ext cx="2611115" cy="58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2H</a:t>
              </a:r>
              <a:r>
                <a:rPr lang="en-US" sz="2400" baseline="-25000" dirty="0"/>
                <a:t>2</a:t>
              </a:r>
              <a:r>
                <a:rPr lang="en-US" sz="2400" dirty="0"/>
                <a:t>O + CO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768C202B-9A66-0445-B87C-D099D2C2A2A0}"/>
              </a:ext>
            </a:extLst>
          </p:cNvPr>
          <p:cNvSpPr/>
          <p:nvPr/>
        </p:nvSpPr>
        <p:spPr>
          <a:xfrm>
            <a:off x="3604001" y="2791876"/>
            <a:ext cx="1941935" cy="1839180"/>
          </a:xfrm>
          <a:prstGeom prst="arc">
            <a:avLst>
              <a:gd name="adj1" fmla="val 12624663"/>
              <a:gd name="adj2" fmla="val 1606437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742A346-A3C1-F24F-A14F-04002844D94F}"/>
              </a:ext>
            </a:extLst>
          </p:cNvPr>
          <p:cNvSpPr/>
          <p:nvPr/>
        </p:nvSpPr>
        <p:spPr>
          <a:xfrm>
            <a:off x="4170110" y="2609403"/>
            <a:ext cx="2950699" cy="6257100"/>
          </a:xfrm>
          <a:prstGeom prst="arc">
            <a:avLst>
              <a:gd name="adj1" fmla="val 17160448"/>
              <a:gd name="adj2" fmla="val 2078642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4483F-57C2-5B4D-9F6F-10C52079901C}"/>
              </a:ext>
            </a:extLst>
          </p:cNvPr>
          <p:cNvSpPr txBox="1"/>
          <p:nvPr/>
        </p:nvSpPr>
        <p:spPr>
          <a:xfrm>
            <a:off x="2969940" y="3953745"/>
            <a:ext cx="194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 + 2O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1856A-1393-E446-A9AF-120E7FFC7A8D}"/>
              </a:ext>
            </a:extLst>
          </p:cNvPr>
          <p:cNvSpPr txBox="1"/>
          <p:nvPr/>
        </p:nvSpPr>
        <p:spPr>
          <a:xfrm>
            <a:off x="2857053" y="1913440"/>
            <a:ext cx="6169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1. Ignites easily at a low temperature</a:t>
            </a:r>
          </a:p>
        </p:txBody>
      </p:sp>
    </p:spTree>
    <p:extLst>
      <p:ext uri="{BB962C8B-B14F-4D97-AF65-F5344CB8AC3E}">
        <p14:creationId xmlns:p14="http://schemas.microsoft.com/office/powerpoint/2010/main" val="67991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Heat to get started (e.g., a match) vs heat released (e.g., bonfire)</a:t>
            </a:r>
            <a:endParaRPr lang="en-US" sz="3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06F79-0806-9848-A123-B57A63B8AB2F}"/>
              </a:ext>
            </a:extLst>
          </p:cNvPr>
          <p:cNvGrpSpPr/>
          <p:nvPr/>
        </p:nvGrpSpPr>
        <p:grpSpPr>
          <a:xfrm>
            <a:off x="2309630" y="2534194"/>
            <a:ext cx="6716801" cy="4017241"/>
            <a:chOff x="1695714" y="1162595"/>
            <a:chExt cx="7864799" cy="5101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6EE0FB-0685-3F4D-B7CB-93001057E526}"/>
                </a:ext>
              </a:extLst>
            </p:cNvPr>
            <p:cNvGrpSpPr/>
            <p:nvPr/>
          </p:nvGrpSpPr>
          <p:grpSpPr>
            <a:xfrm>
              <a:off x="1695714" y="1162595"/>
              <a:ext cx="7015637" cy="5101457"/>
              <a:chOff x="1264639" y="1476103"/>
              <a:chExt cx="7015637" cy="510145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67B6C0-FAD8-1343-BCC9-FEDE40AAF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490" y="1476103"/>
                <a:ext cx="0" cy="510145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D1246-7B73-0347-8F56-81C59F734AEA}"/>
                  </a:ext>
                </a:extLst>
              </p:cNvPr>
              <p:cNvSpPr txBox="1"/>
              <p:nvPr/>
            </p:nvSpPr>
            <p:spPr>
              <a:xfrm rot="16200000">
                <a:off x="534323" y="4877150"/>
                <a:ext cx="2001202" cy="5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F78080-55B5-9F47-B25E-368A0C7AD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7886" y="6560235"/>
                <a:ext cx="6452390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D19F0C-9972-A648-BEF0-A8EB811F506C}"/>
                </a:ext>
              </a:extLst>
            </p:cNvPr>
            <p:cNvSpPr/>
            <p:nvPr/>
          </p:nvSpPr>
          <p:spPr>
            <a:xfrm>
              <a:off x="2952265" y="1666687"/>
              <a:ext cx="5656115" cy="3524625"/>
            </a:xfrm>
            <a:custGeom>
              <a:avLst/>
              <a:gdLst>
                <a:gd name="connsiteX0" fmla="*/ 0 w 5068389"/>
                <a:gd name="connsiteY0" fmla="*/ 646737 h 2725452"/>
                <a:gd name="connsiteX1" fmla="*/ 470263 w 5068389"/>
                <a:gd name="connsiteY1" fmla="*/ 659800 h 2725452"/>
                <a:gd name="connsiteX2" fmla="*/ 822960 w 5068389"/>
                <a:gd name="connsiteY2" fmla="*/ 516109 h 2725452"/>
                <a:gd name="connsiteX3" fmla="*/ 822960 w 5068389"/>
                <a:gd name="connsiteY3" fmla="*/ 516109 h 2725452"/>
                <a:gd name="connsiteX4" fmla="*/ 1175657 w 5068389"/>
                <a:gd name="connsiteY4" fmla="*/ 137286 h 2725452"/>
                <a:gd name="connsiteX5" fmla="*/ 1567543 w 5068389"/>
                <a:gd name="connsiteY5" fmla="*/ 6657 h 2725452"/>
                <a:gd name="connsiteX6" fmla="*/ 1854926 w 5068389"/>
                <a:gd name="connsiteY6" fmla="*/ 32783 h 2725452"/>
                <a:gd name="connsiteX7" fmla="*/ 2116183 w 5068389"/>
                <a:gd name="connsiteY7" fmla="*/ 150349 h 2725452"/>
                <a:gd name="connsiteX8" fmla="*/ 2377440 w 5068389"/>
                <a:gd name="connsiteY8" fmla="*/ 516109 h 2725452"/>
                <a:gd name="connsiteX9" fmla="*/ 2664823 w 5068389"/>
                <a:gd name="connsiteY9" fmla="*/ 1090874 h 2725452"/>
                <a:gd name="connsiteX10" fmla="*/ 2913017 w 5068389"/>
                <a:gd name="connsiteY10" fmla="*/ 1796269 h 2725452"/>
                <a:gd name="connsiteX11" fmla="*/ 3108960 w 5068389"/>
                <a:gd name="connsiteY11" fmla="*/ 2371034 h 2725452"/>
                <a:gd name="connsiteX12" fmla="*/ 3291840 w 5068389"/>
                <a:gd name="connsiteY12" fmla="*/ 2593103 h 2725452"/>
                <a:gd name="connsiteX13" fmla="*/ 3670663 w 5068389"/>
                <a:gd name="connsiteY13" fmla="*/ 2710669 h 2725452"/>
                <a:gd name="connsiteX14" fmla="*/ 4271554 w 5068389"/>
                <a:gd name="connsiteY14" fmla="*/ 2723732 h 2725452"/>
                <a:gd name="connsiteX15" fmla="*/ 4976949 w 5068389"/>
                <a:gd name="connsiteY15" fmla="*/ 2723732 h 2725452"/>
                <a:gd name="connsiteX16" fmla="*/ 5068389 w 5068389"/>
                <a:gd name="connsiteY16" fmla="*/ 2723732 h 27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389" h="2725452">
                  <a:moveTo>
                    <a:pt x="0" y="646737"/>
                  </a:moveTo>
                  <a:cubicBezTo>
                    <a:pt x="166551" y="664154"/>
                    <a:pt x="333103" y="681571"/>
                    <a:pt x="470263" y="659800"/>
                  </a:cubicBezTo>
                  <a:cubicBezTo>
                    <a:pt x="607423" y="638029"/>
                    <a:pt x="822960" y="516109"/>
                    <a:pt x="822960" y="516109"/>
                  </a:cubicBezTo>
                  <a:lnTo>
                    <a:pt x="822960" y="516109"/>
                  </a:lnTo>
                  <a:cubicBezTo>
                    <a:pt x="881743" y="452972"/>
                    <a:pt x="1051560" y="222195"/>
                    <a:pt x="1175657" y="137286"/>
                  </a:cubicBezTo>
                  <a:cubicBezTo>
                    <a:pt x="1299754" y="52377"/>
                    <a:pt x="1454332" y="24074"/>
                    <a:pt x="1567543" y="6657"/>
                  </a:cubicBezTo>
                  <a:cubicBezTo>
                    <a:pt x="1680755" y="-10760"/>
                    <a:pt x="1763486" y="8834"/>
                    <a:pt x="1854926" y="32783"/>
                  </a:cubicBezTo>
                  <a:cubicBezTo>
                    <a:pt x="1946366" y="56732"/>
                    <a:pt x="2029097" y="69795"/>
                    <a:pt x="2116183" y="150349"/>
                  </a:cubicBezTo>
                  <a:cubicBezTo>
                    <a:pt x="2203269" y="230903"/>
                    <a:pt x="2286000" y="359355"/>
                    <a:pt x="2377440" y="516109"/>
                  </a:cubicBezTo>
                  <a:cubicBezTo>
                    <a:pt x="2468880" y="672863"/>
                    <a:pt x="2575560" y="877514"/>
                    <a:pt x="2664823" y="1090874"/>
                  </a:cubicBezTo>
                  <a:cubicBezTo>
                    <a:pt x="2754086" y="1304234"/>
                    <a:pt x="2838994" y="1582909"/>
                    <a:pt x="2913017" y="1796269"/>
                  </a:cubicBezTo>
                  <a:cubicBezTo>
                    <a:pt x="2987040" y="2009629"/>
                    <a:pt x="3045823" y="2238228"/>
                    <a:pt x="3108960" y="2371034"/>
                  </a:cubicBezTo>
                  <a:cubicBezTo>
                    <a:pt x="3172097" y="2503840"/>
                    <a:pt x="3198223" y="2536497"/>
                    <a:pt x="3291840" y="2593103"/>
                  </a:cubicBezTo>
                  <a:cubicBezTo>
                    <a:pt x="3385457" y="2649709"/>
                    <a:pt x="3507377" y="2688898"/>
                    <a:pt x="3670663" y="2710669"/>
                  </a:cubicBezTo>
                  <a:cubicBezTo>
                    <a:pt x="3833949" y="2732441"/>
                    <a:pt x="4271554" y="2723732"/>
                    <a:pt x="4271554" y="2723732"/>
                  </a:cubicBezTo>
                  <a:lnTo>
                    <a:pt x="4976949" y="2723732"/>
                  </a:lnTo>
                  <a:lnTo>
                    <a:pt x="5068389" y="2723732"/>
                  </a:lnTo>
                </a:path>
              </a:pathLst>
            </a:custGeom>
            <a:noFill/>
            <a:ln w="635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C8F93-3104-3249-8E8F-9359C6E5DF46}"/>
                </a:ext>
              </a:extLst>
            </p:cNvPr>
            <p:cNvSpPr txBox="1"/>
            <p:nvPr/>
          </p:nvSpPr>
          <p:spPr>
            <a:xfrm>
              <a:off x="6949398" y="5317533"/>
              <a:ext cx="2611115" cy="58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2H</a:t>
              </a:r>
              <a:r>
                <a:rPr lang="en-US" sz="2400" baseline="-25000" dirty="0"/>
                <a:t>2</a:t>
              </a:r>
              <a:r>
                <a:rPr lang="en-US" sz="2400" dirty="0"/>
                <a:t>O + CO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768C202B-9A66-0445-B87C-D099D2C2A2A0}"/>
              </a:ext>
            </a:extLst>
          </p:cNvPr>
          <p:cNvSpPr/>
          <p:nvPr/>
        </p:nvSpPr>
        <p:spPr>
          <a:xfrm>
            <a:off x="3604001" y="2791876"/>
            <a:ext cx="1941935" cy="1839180"/>
          </a:xfrm>
          <a:prstGeom prst="arc">
            <a:avLst>
              <a:gd name="adj1" fmla="val 12624663"/>
              <a:gd name="adj2" fmla="val 1606437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742A346-A3C1-F24F-A14F-04002844D94F}"/>
              </a:ext>
            </a:extLst>
          </p:cNvPr>
          <p:cNvSpPr/>
          <p:nvPr/>
        </p:nvSpPr>
        <p:spPr>
          <a:xfrm>
            <a:off x="4170110" y="2609403"/>
            <a:ext cx="2950699" cy="6257100"/>
          </a:xfrm>
          <a:prstGeom prst="arc">
            <a:avLst>
              <a:gd name="adj1" fmla="val 17160448"/>
              <a:gd name="adj2" fmla="val 2078642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C2E506-66A9-4440-874A-919976882273}"/>
              </a:ext>
            </a:extLst>
          </p:cNvPr>
          <p:cNvCxnSpPr>
            <a:cxnSpLocks/>
          </p:cNvCxnSpPr>
          <p:nvPr/>
        </p:nvCxnSpPr>
        <p:spPr>
          <a:xfrm>
            <a:off x="7720149" y="3644537"/>
            <a:ext cx="0" cy="1959429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6599ED-C077-9E4B-A37C-33F9951DAD2C}"/>
              </a:ext>
            </a:extLst>
          </p:cNvPr>
          <p:cNvCxnSpPr>
            <a:cxnSpLocks/>
          </p:cNvCxnSpPr>
          <p:nvPr/>
        </p:nvCxnSpPr>
        <p:spPr>
          <a:xfrm>
            <a:off x="3382767" y="3644537"/>
            <a:ext cx="605577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/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Net heat released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−802.4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blipFill>
                <a:blip r:embed="rId2"/>
                <a:stretch>
                  <a:fillRect l="-3500" t="-5063" r="-1000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1727235-46B4-954A-B6B0-F28296386DD2}"/>
              </a:ext>
            </a:extLst>
          </p:cNvPr>
          <p:cNvSpPr txBox="1"/>
          <p:nvPr/>
        </p:nvSpPr>
        <p:spPr>
          <a:xfrm>
            <a:off x="2969940" y="3953745"/>
            <a:ext cx="194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 + 2O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066A9-02D2-604B-88DA-2F4CD2B3AB22}"/>
              </a:ext>
            </a:extLst>
          </p:cNvPr>
          <p:cNvSpPr txBox="1"/>
          <p:nvPr/>
        </p:nvSpPr>
        <p:spPr>
          <a:xfrm>
            <a:off x="3358996" y="1937763"/>
            <a:ext cx="14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Bonds breaking</a:t>
            </a:r>
          </a:p>
        </p:txBody>
      </p:sp>
    </p:spTree>
    <p:extLst>
      <p:ext uri="{BB962C8B-B14F-4D97-AF65-F5344CB8AC3E}">
        <p14:creationId xmlns:p14="http://schemas.microsoft.com/office/powerpoint/2010/main" val="187891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Heat to get started (e.g., a match) vs heat released (e.g., bonfire)</a:t>
            </a:r>
            <a:endParaRPr lang="en-US" sz="3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06F79-0806-9848-A123-B57A63B8AB2F}"/>
              </a:ext>
            </a:extLst>
          </p:cNvPr>
          <p:cNvGrpSpPr/>
          <p:nvPr/>
        </p:nvGrpSpPr>
        <p:grpSpPr>
          <a:xfrm>
            <a:off x="2309630" y="2534194"/>
            <a:ext cx="6716801" cy="4017241"/>
            <a:chOff x="1695714" y="1162595"/>
            <a:chExt cx="7864799" cy="5101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6EE0FB-0685-3F4D-B7CB-93001057E526}"/>
                </a:ext>
              </a:extLst>
            </p:cNvPr>
            <p:cNvGrpSpPr/>
            <p:nvPr/>
          </p:nvGrpSpPr>
          <p:grpSpPr>
            <a:xfrm>
              <a:off x="1695714" y="1162595"/>
              <a:ext cx="7015637" cy="5101457"/>
              <a:chOff x="1264639" y="1476103"/>
              <a:chExt cx="7015637" cy="510145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67B6C0-FAD8-1343-BCC9-FEDE40AAF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490" y="1476103"/>
                <a:ext cx="0" cy="510145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D1246-7B73-0347-8F56-81C59F734AEA}"/>
                  </a:ext>
                </a:extLst>
              </p:cNvPr>
              <p:cNvSpPr txBox="1"/>
              <p:nvPr/>
            </p:nvSpPr>
            <p:spPr>
              <a:xfrm rot="16200000">
                <a:off x="534323" y="4877150"/>
                <a:ext cx="2001202" cy="5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F78080-55B5-9F47-B25E-368A0C7AD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7886" y="6560235"/>
                <a:ext cx="6452390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D19F0C-9972-A648-BEF0-A8EB811F506C}"/>
                </a:ext>
              </a:extLst>
            </p:cNvPr>
            <p:cNvSpPr/>
            <p:nvPr/>
          </p:nvSpPr>
          <p:spPr>
            <a:xfrm>
              <a:off x="2952265" y="1666687"/>
              <a:ext cx="5656115" cy="3524625"/>
            </a:xfrm>
            <a:custGeom>
              <a:avLst/>
              <a:gdLst>
                <a:gd name="connsiteX0" fmla="*/ 0 w 5068389"/>
                <a:gd name="connsiteY0" fmla="*/ 646737 h 2725452"/>
                <a:gd name="connsiteX1" fmla="*/ 470263 w 5068389"/>
                <a:gd name="connsiteY1" fmla="*/ 659800 h 2725452"/>
                <a:gd name="connsiteX2" fmla="*/ 822960 w 5068389"/>
                <a:gd name="connsiteY2" fmla="*/ 516109 h 2725452"/>
                <a:gd name="connsiteX3" fmla="*/ 822960 w 5068389"/>
                <a:gd name="connsiteY3" fmla="*/ 516109 h 2725452"/>
                <a:gd name="connsiteX4" fmla="*/ 1175657 w 5068389"/>
                <a:gd name="connsiteY4" fmla="*/ 137286 h 2725452"/>
                <a:gd name="connsiteX5" fmla="*/ 1567543 w 5068389"/>
                <a:gd name="connsiteY5" fmla="*/ 6657 h 2725452"/>
                <a:gd name="connsiteX6" fmla="*/ 1854926 w 5068389"/>
                <a:gd name="connsiteY6" fmla="*/ 32783 h 2725452"/>
                <a:gd name="connsiteX7" fmla="*/ 2116183 w 5068389"/>
                <a:gd name="connsiteY7" fmla="*/ 150349 h 2725452"/>
                <a:gd name="connsiteX8" fmla="*/ 2377440 w 5068389"/>
                <a:gd name="connsiteY8" fmla="*/ 516109 h 2725452"/>
                <a:gd name="connsiteX9" fmla="*/ 2664823 w 5068389"/>
                <a:gd name="connsiteY9" fmla="*/ 1090874 h 2725452"/>
                <a:gd name="connsiteX10" fmla="*/ 2913017 w 5068389"/>
                <a:gd name="connsiteY10" fmla="*/ 1796269 h 2725452"/>
                <a:gd name="connsiteX11" fmla="*/ 3108960 w 5068389"/>
                <a:gd name="connsiteY11" fmla="*/ 2371034 h 2725452"/>
                <a:gd name="connsiteX12" fmla="*/ 3291840 w 5068389"/>
                <a:gd name="connsiteY12" fmla="*/ 2593103 h 2725452"/>
                <a:gd name="connsiteX13" fmla="*/ 3670663 w 5068389"/>
                <a:gd name="connsiteY13" fmla="*/ 2710669 h 2725452"/>
                <a:gd name="connsiteX14" fmla="*/ 4271554 w 5068389"/>
                <a:gd name="connsiteY14" fmla="*/ 2723732 h 2725452"/>
                <a:gd name="connsiteX15" fmla="*/ 4976949 w 5068389"/>
                <a:gd name="connsiteY15" fmla="*/ 2723732 h 2725452"/>
                <a:gd name="connsiteX16" fmla="*/ 5068389 w 5068389"/>
                <a:gd name="connsiteY16" fmla="*/ 2723732 h 27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389" h="2725452">
                  <a:moveTo>
                    <a:pt x="0" y="646737"/>
                  </a:moveTo>
                  <a:cubicBezTo>
                    <a:pt x="166551" y="664154"/>
                    <a:pt x="333103" y="681571"/>
                    <a:pt x="470263" y="659800"/>
                  </a:cubicBezTo>
                  <a:cubicBezTo>
                    <a:pt x="607423" y="638029"/>
                    <a:pt x="822960" y="516109"/>
                    <a:pt x="822960" y="516109"/>
                  </a:cubicBezTo>
                  <a:lnTo>
                    <a:pt x="822960" y="516109"/>
                  </a:lnTo>
                  <a:cubicBezTo>
                    <a:pt x="881743" y="452972"/>
                    <a:pt x="1051560" y="222195"/>
                    <a:pt x="1175657" y="137286"/>
                  </a:cubicBezTo>
                  <a:cubicBezTo>
                    <a:pt x="1299754" y="52377"/>
                    <a:pt x="1454332" y="24074"/>
                    <a:pt x="1567543" y="6657"/>
                  </a:cubicBezTo>
                  <a:cubicBezTo>
                    <a:pt x="1680755" y="-10760"/>
                    <a:pt x="1763486" y="8834"/>
                    <a:pt x="1854926" y="32783"/>
                  </a:cubicBezTo>
                  <a:cubicBezTo>
                    <a:pt x="1946366" y="56732"/>
                    <a:pt x="2029097" y="69795"/>
                    <a:pt x="2116183" y="150349"/>
                  </a:cubicBezTo>
                  <a:cubicBezTo>
                    <a:pt x="2203269" y="230903"/>
                    <a:pt x="2286000" y="359355"/>
                    <a:pt x="2377440" y="516109"/>
                  </a:cubicBezTo>
                  <a:cubicBezTo>
                    <a:pt x="2468880" y="672863"/>
                    <a:pt x="2575560" y="877514"/>
                    <a:pt x="2664823" y="1090874"/>
                  </a:cubicBezTo>
                  <a:cubicBezTo>
                    <a:pt x="2754086" y="1304234"/>
                    <a:pt x="2838994" y="1582909"/>
                    <a:pt x="2913017" y="1796269"/>
                  </a:cubicBezTo>
                  <a:cubicBezTo>
                    <a:pt x="2987040" y="2009629"/>
                    <a:pt x="3045823" y="2238228"/>
                    <a:pt x="3108960" y="2371034"/>
                  </a:cubicBezTo>
                  <a:cubicBezTo>
                    <a:pt x="3172097" y="2503840"/>
                    <a:pt x="3198223" y="2536497"/>
                    <a:pt x="3291840" y="2593103"/>
                  </a:cubicBezTo>
                  <a:cubicBezTo>
                    <a:pt x="3385457" y="2649709"/>
                    <a:pt x="3507377" y="2688898"/>
                    <a:pt x="3670663" y="2710669"/>
                  </a:cubicBezTo>
                  <a:cubicBezTo>
                    <a:pt x="3833949" y="2732441"/>
                    <a:pt x="4271554" y="2723732"/>
                    <a:pt x="4271554" y="2723732"/>
                  </a:cubicBezTo>
                  <a:lnTo>
                    <a:pt x="4976949" y="2723732"/>
                  </a:lnTo>
                  <a:lnTo>
                    <a:pt x="5068389" y="2723732"/>
                  </a:lnTo>
                </a:path>
              </a:pathLst>
            </a:custGeom>
            <a:noFill/>
            <a:ln w="635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C8F93-3104-3249-8E8F-9359C6E5DF46}"/>
                </a:ext>
              </a:extLst>
            </p:cNvPr>
            <p:cNvSpPr txBox="1"/>
            <p:nvPr/>
          </p:nvSpPr>
          <p:spPr>
            <a:xfrm>
              <a:off x="6949398" y="5317533"/>
              <a:ext cx="2611115" cy="58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2H</a:t>
              </a:r>
              <a:r>
                <a:rPr lang="en-US" sz="2400" baseline="-25000" dirty="0"/>
                <a:t>2</a:t>
              </a:r>
              <a:r>
                <a:rPr lang="en-US" sz="2400" dirty="0"/>
                <a:t>O + CO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768C202B-9A66-0445-B87C-D099D2C2A2A0}"/>
              </a:ext>
            </a:extLst>
          </p:cNvPr>
          <p:cNvSpPr/>
          <p:nvPr/>
        </p:nvSpPr>
        <p:spPr>
          <a:xfrm>
            <a:off x="3604001" y="2791876"/>
            <a:ext cx="1941935" cy="1839180"/>
          </a:xfrm>
          <a:prstGeom prst="arc">
            <a:avLst>
              <a:gd name="adj1" fmla="val 12624663"/>
              <a:gd name="adj2" fmla="val 1606437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742A346-A3C1-F24F-A14F-04002844D94F}"/>
              </a:ext>
            </a:extLst>
          </p:cNvPr>
          <p:cNvSpPr/>
          <p:nvPr/>
        </p:nvSpPr>
        <p:spPr>
          <a:xfrm>
            <a:off x="4170110" y="2609403"/>
            <a:ext cx="2950699" cy="6257100"/>
          </a:xfrm>
          <a:prstGeom prst="arc">
            <a:avLst>
              <a:gd name="adj1" fmla="val 17160448"/>
              <a:gd name="adj2" fmla="val 2078642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C2E506-66A9-4440-874A-919976882273}"/>
              </a:ext>
            </a:extLst>
          </p:cNvPr>
          <p:cNvCxnSpPr>
            <a:cxnSpLocks/>
          </p:cNvCxnSpPr>
          <p:nvPr/>
        </p:nvCxnSpPr>
        <p:spPr>
          <a:xfrm>
            <a:off x="7720149" y="3644537"/>
            <a:ext cx="0" cy="1959429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6599ED-C077-9E4B-A37C-33F9951DAD2C}"/>
              </a:ext>
            </a:extLst>
          </p:cNvPr>
          <p:cNvCxnSpPr>
            <a:cxnSpLocks/>
          </p:cNvCxnSpPr>
          <p:nvPr/>
        </p:nvCxnSpPr>
        <p:spPr>
          <a:xfrm>
            <a:off x="3382767" y="3644537"/>
            <a:ext cx="605577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/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Net heat released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−802.4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blipFill>
                <a:blip r:embed="rId2"/>
                <a:stretch>
                  <a:fillRect l="-3500" t="-5063" r="-1000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1727235-46B4-954A-B6B0-F28296386DD2}"/>
              </a:ext>
            </a:extLst>
          </p:cNvPr>
          <p:cNvSpPr txBox="1"/>
          <p:nvPr/>
        </p:nvSpPr>
        <p:spPr>
          <a:xfrm>
            <a:off x="2969940" y="3953745"/>
            <a:ext cx="194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 + 2O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066A9-02D2-604B-88DA-2F4CD2B3AB22}"/>
              </a:ext>
            </a:extLst>
          </p:cNvPr>
          <p:cNvSpPr txBox="1"/>
          <p:nvPr/>
        </p:nvSpPr>
        <p:spPr>
          <a:xfrm>
            <a:off x="3358996" y="1937763"/>
            <a:ext cx="14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Bonds breaking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E868D-6B69-FE40-B97B-5ADF9F536389}"/>
              </a:ext>
            </a:extLst>
          </p:cNvPr>
          <p:cNvSpPr txBox="1"/>
          <p:nvPr/>
        </p:nvSpPr>
        <p:spPr>
          <a:xfrm>
            <a:off x="6481566" y="1960879"/>
            <a:ext cx="14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Bonds forming</a:t>
            </a:r>
          </a:p>
        </p:txBody>
      </p:sp>
    </p:spTree>
    <p:extLst>
      <p:ext uri="{BB962C8B-B14F-4D97-AF65-F5344CB8AC3E}">
        <p14:creationId xmlns:p14="http://schemas.microsoft.com/office/powerpoint/2010/main" val="81726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Heat to get started (e.g., a match) vs heat released (e.g., bonfire)</a:t>
            </a:r>
            <a:endParaRPr lang="en-US" sz="3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06F79-0806-9848-A123-B57A63B8AB2F}"/>
              </a:ext>
            </a:extLst>
          </p:cNvPr>
          <p:cNvGrpSpPr/>
          <p:nvPr/>
        </p:nvGrpSpPr>
        <p:grpSpPr>
          <a:xfrm>
            <a:off x="2309630" y="2534194"/>
            <a:ext cx="6716801" cy="4017241"/>
            <a:chOff x="1695714" y="1162595"/>
            <a:chExt cx="7864799" cy="5101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6EE0FB-0685-3F4D-B7CB-93001057E526}"/>
                </a:ext>
              </a:extLst>
            </p:cNvPr>
            <p:cNvGrpSpPr/>
            <p:nvPr/>
          </p:nvGrpSpPr>
          <p:grpSpPr>
            <a:xfrm>
              <a:off x="1695714" y="1162595"/>
              <a:ext cx="7015637" cy="5101457"/>
              <a:chOff x="1264639" y="1476103"/>
              <a:chExt cx="7015637" cy="510145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67B6C0-FAD8-1343-BCC9-FEDE40AAF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490" y="1476103"/>
                <a:ext cx="0" cy="510145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D1246-7B73-0347-8F56-81C59F734AEA}"/>
                  </a:ext>
                </a:extLst>
              </p:cNvPr>
              <p:cNvSpPr txBox="1"/>
              <p:nvPr/>
            </p:nvSpPr>
            <p:spPr>
              <a:xfrm rot="16200000">
                <a:off x="534323" y="4877150"/>
                <a:ext cx="2001202" cy="5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F78080-55B5-9F47-B25E-368A0C7AD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7886" y="6560235"/>
                <a:ext cx="6452390" cy="1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D19F0C-9972-A648-BEF0-A8EB811F506C}"/>
                </a:ext>
              </a:extLst>
            </p:cNvPr>
            <p:cNvSpPr/>
            <p:nvPr/>
          </p:nvSpPr>
          <p:spPr>
            <a:xfrm>
              <a:off x="2952265" y="1666687"/>
              <a:ext cx="5656115" cy="3524625"/>
            </a:xfrm>
            <a:custGeom>
              <a:avLst/>
              <a:gdLst>
                <a:gd name="connsiteX0" fmla="*/ 0 w 5068389"/>
                <a:gd name="connsiteY0" fmla="*/ 646737 h 2725452"/>
                <a:gd name="connsiteX1" fmla="*/ 470263 w 5068389"/>
                <a:gd name="connsiteY1" fmla="*/ 659800 h 2725452"/>
                <a:gd name="connsiteX2" fmla="*/ 822960 w 5068389"/>
                <a:gd name="connsiteY2" fmla="*/ 516109 h 2725452"/>
                <a:gd name="connsiteX3" fmla="*/ 822960 w 5068389"/>
                <a:gd name="connsiteY3" fmla="*/ 516109 h 2725452"/>
                <a:gd name="connsiteX4" fmla="*/ 1175657 w 5068389"/>
                <a:gd name="connsiteY4" fmla="*/ 137286 h 2725452"/>
                <a:gd name="connsiteX5" fmla="*/ 1567543 w 5068389"/>
                <a:gd name="connsiteY5" fmla="*/ 6657 h 2725452"/>
                <a:gd name="connsiteX6" fmla="*/ 1854926 w 5068389"/>
                <a:gd name="connsiteY6" fmla="*/ 32783 h 2725452"/>
                <a:gd name="connsiteX7" fmla="*/ 2116183 w 5068389"/>
                <a:gd name="connsiteY7" fmla="*/ 150349 h 2725452"/>
                <a:gd name="connsiteX8" fmla="*/ 2377440 w 5068389"/>
                <a:gd name="connsiteY8" fmla="*/ 516109 h 2725452"/>
                <a:gd name="connsiteX9" fmla="*/ 2664823 w 5068389"/>
                <a:gd name="connsiteY9" fmla="*/ 1090874 h 2725452"/>
                <a:gd name="connsiteX10" fmla="*/ 2913017 w 5068389"/>
                <a:gd name="connsiteY10" fmla="*/ 1796269 h 2725452"/>
                <a:gd name="connsiteX11" fmla="*/ 3108960 w 5068389"/>
                <a:gd name="connsiteY11" fmla="*/ 2371034 h 2725452"/>
                <a:gd name="connsiteX12" fmla="*/ 3291840 w 5068389"/>
                <a:gd name="connsiteY12" fmla="*/ 2593103 h 2725452"/>
                <a:gd name="connsiteX13" fmla="*/ 3670663 w 5068389"/>
                <a:gd name="connsiteY13" fmla="*/ 2710669 h 2725452"/>
                <a:gd name="connsiteX14" fmla="*/ 4271554 w 5068389"/>
                <a:gd name="connsiteY14" fmla="*/ 2723732 h 2725452"/>
                <a:gd name="connsiteX15" fmla="*/ 4976949 w 5068389"/>
                <a:gd name="connsiteY15" fmla="*/ 2723732 h 2725452"/>
                <a:gd name="connsiteX16" fmla="*/ 5068389 w 5068389"/>
                <a:gd name="connsiteY16" fmla="*/ 2723732 h 272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389" h="2725452">
                  <a:moveTo>
                    <a:pt x="0" y="646737"/>
                  </a:moveTo>
                  <a:cubicBezTo>
                    <a:pt x="166551" y="664154"/>
                    <a:pt x="333103" y="681571"/>
                    <a:pt x="470263" y="659800"/>
                  </a:cubicBezTo>
                  <a:cubicBezTo>
                    <a:pt x="607423" y="638029"/>
                    <a:pt x="822960" y="516109"/>
                    <a:pt x="822960" y="516109"/>
                  </a:cubicBezTo>
                  <a:lnTo>
                    <a:pt x="822960" y="516109"/>
                  </a:lnTo>
                  <a:cubicBezTo>
                    <a:pt x="881743" y="452972"/>
                    <a:pt x="1051560" y="222195"/>
                    <a:pt x="1175657" y="137286"/>
                  </a:cubicBezTo>
                  <a:cubicBezTo>
                    <a:pt x="1299754" y="52377"/>
                    <a:pt x="1454332" y="24074"/>
                    <a:pt x="1567543" y="6657"/>
                  </a:cubicBezTo>
                  <a:cubicBezTo>
                    <a:pt x="1680755" y="-10760"/>
                    <a:pt x="1763486" y="8834"/>
                    <a:pt x="1854926" y="32783"/>
                  </a:cubicBezTo>
                  <a:cubicBezTo>
                    <a:pt x="1946366" y="56732"/>
                    <a:pt x="2029097" y="69795"/>
                    <a:pt x="2116183" y="150349"/>
                  </a:cubicBezTo>
                  <a:cubicBezTo>
                    <a:pt x="2203269" y="230903"/>
                    <a:pt x="2286000" y="359355"/>
                    <a:pt x="2377440" y="516109"/>
                  </a:cubicBezTo>
                  <a:cubicBezTo>
                    <a:pt x="2468880" y="672863"/>
                    <a:pt x="2575560" y="877514"/>
                    <a:pt x="2664823" y="1090874"/>
                  </a:cubicBezTo>
                  <a:cubicBezTo>
                    <a:pt x="2754086" y="1304234"/>
                    <a:pt x="2838994" y="1582909"/>
                    <a:pt x="2913017" y="1796269"/>
                  </a:cubicBezTo>
                  <a:cubicBezTo>
                    <a:pt x="2987040" y="2009629"/>
                    <a:pt x="3045823" y="2238228"/>
                    <a:pt x="3108960" y="2371034"/>
                  </a:cubicBezTo>
                  <a:cubicBezTo>
                    <a:pt x="3172097" y="2503840"/>
                    <a:pt x="3198223" y="2536497"/>
                    <a:pt x="3291840" y="2593103"/>
                  </a:cubicBezTo>
                  <a:cubicBezTo>
                    <a:pt x="3385457" y="2649709"/>
                    <a:pt x="3507377" y="2688898"/>
                    <a:pt x="3670663" y="2710669"/>
                  </a:cubicBezTo>
                  <a:cubicBezTo>
                    <a:pt x="3833949" y="2732441"/>
                    <a:pt x="4271554" y="2723732"/>
                    <a:pt x="4271554" y="2723732"/>
                  </a:cubicBezTo>
                  <a:lnTo>
                    <a:pt x="4976949" y="2723732"/>
                  </a:lnTo>
                  <a:lnTo>
                    <a:pt x="5068389" y="2723732"/>
                  </a:lnTo>
                </a:path>
              </a:pathLst>
            </a:custGeom>
            <a:noFill/>
            <a:ln w="635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C8F93-3104-3249-8E8F-9359C6E5DF46}"/>
                </a:ext>
              </a:extLst>
            </p:cNvPr>
            <p:cNvSpPr txBox="1"/>
            <p:nvPr/>
          </p:nvSpPr>
          <p:spPr>
            <a:xfrm>
              <a:off x="6949398" y="5317533"/>
              <a:ext cx="2611115" cy="58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2H</a:t>
              </a:r>
              <a:r>
                <a:rPr lang="en-US" sz="2400" baseline="-25000" dirty="0"/>
                <a:t>2</a:t>
              </a:r>
              <a:r>
                <a:rPr lang="en-US" sz="2400" dirty="0"/>
                <a:t>O + CO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768C202B-9A66-0445-B87C-D099D2C2A2A0}"/>
              </a:ext>
            </a:extLst>
          </p:cNvPr>
          <p:cNvSpPr/>
          <p:nvPr/>
        </p:nvSpPr>
        <p:spPr>
          <a:xfrm>
            <a:off x="3604001" y="2791876"/>
            <a:ext cx="1941935" cy="1839180"/>
          </a:xfrm>
          <a:prstGeom prst="arc">
            <a:avLst>
              <a:gd name="adj1" fmla="val 12624663"/>
              <a:gd name="adj2" fmla="val 1606437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742A346-A3C1-F24F-A14F-04002844D94F}"/>
              </a:ext>
            </a:extLst>
          </p:cNvPr>
          <p:cNvSpPr/>
          <p:nvPr/>
        </p:nvSpPr>
        <p:spPr>
          <a:xfrm>
            <a:off x="4170110" y="2609403"/>
            <a:ext cx="2950699" cy="6257100"/>
          </a:xfrm>
          <a:prstGeom prst="arc">
            <a:avLst>
              <a:gd name="adj1" fmla="val 17160448"/>
              <a:gd name="adj2" fmla="val 2078642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C2E506-66A9-4440-874A-919976882273}"/>
              </a:ext>
            </a:extLst>
          </p:cNvPr>
          <p:cNvCxnSpPr>
            <a:cxnSpLocks/>
          </p:cNvCxnSpPr>
          <p:nvPr/>
        </p:nvCxnSpPr>
        <p:spPr>
          <a:xfrm>
            <a:off x="7720149" y="3644537"/>
            <a:ext cx="0" cy="1959429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6599ED-C077-9E4B-A37C-33F9951DAD2C}"/>
              </a:ext>
            </a:extLst>
          </p:cNvPr>
          <p:cNvCxnSpPr>
            <a:cxnSpLocks/>
          </p:cNvCxnSpPr>
          <p:nvPr/>
        </p:nvCxnSpPr>
        <p:spPr>
          <a:xfrm>
            <a:off x="3382767" y="3644537"/>
            <a:ext cx="605577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/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Net heat released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−802.4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7B881-D97E-5049-8BB0-4DFC2F408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78" y="4062549"/>
                <a:ext cx="2524391" cy="993605"/>
              </a:xfrm>
              <a:prstGeom prst="rect">
                <a:avLst/>
              </a:prstGeom>
              <a:blipFill>
                <a:blip r:embed="rId2"/>
                <a:stretch>
                  <a:fillRect l="-3500" t="-5063" r="-1000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1727235-46B4-954A-B6B0-F28296386DD2}"/>
              </a:ext>
            </a:extLst>
          </p:cNvPr>
          <p:cNvSpPr txBox="1"/>
          <p:nvPr/>
        </p:nvSpPr>
        <p:spPr>
          <a:xfrm>
            <a:off x="2969940" y="3953745"/>
            <a:ext cx="1941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 + 2O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066A9-02D2-604B-88DA-2F4CD2B3AB22}"/>
              </a:ext>
            </a:extLst>
          </p:cNvPr>
          <p:cNvSpPr txBox="1"/>
          <p:nvPr/>
        </p:nvSpPr>
        <p:spPr>
          <a:xfrm>
            <a:off x="3358996" y="1937763"/>
            <a:ext cx="14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Bonds breaking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E868D-6B69-FE40-B97B-5ADF9F536389}"/>
              </a:ext>
            </a:extLst>
          </p:cNvPr>
          <p:cNvSpPr txBox="1"/>
          <p:nvPr/>
        </p:nvSpPr>
        <p:spPr>
          <a:xfrm>
            <a:off x="6481566" y="1960879"/>
            <a:ext cx="14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Bonds forming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7C65F-C6ED-3747-93FD-4E28F0D7C0D4}"/>
              </a:ext>
            </a:extLst>
          </p:cNvPr>
          <p:cNvSpPr txBox="1"/>
          <p:nvPr/>
        </p:nvSpPr>
        <p:spPr>
          <a:xfrm>
            <a:off x="8812618" y="5440614"/>
            <a:ext cx="337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2. Produces a lot of heat</a:t>
            </a:r>
          </a:p>
        </p:txBody>
      </p:sp>
    </p:spTree>
    <p:extLst>
      <p:ext uri="{BB962C8B-B14F-4D97-AF65-F5344CB8AC3E}">
        <p14:creationId xmlns:p14="http://schemas.microsoft.com/office/powerpoint/2010/main" val="340868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7879"/>
                <a:ext cx="12192000" cy="542611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sz="3000" b="1" dirty="0">
                    <a:latin typeface="+mn-lt"/>
                  </a:rPr>
                  <a:t>Special way to symbolize this drop in energy: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𝒌𝑱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 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7879"/>
                <a:ext cx="12192000" cy="542611"/>
              </a:xfrm>
              <a:blipFill>
                <a:blip r:embed="rId2"/>
                <a:stretch>
                  <a:fillRect l="-1249" t="-25581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13EBC34-2CF3-514A-800F-D1684AC83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=−802.4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624273"/>
              </a:xfrm>
              <a:prstGeom prst="rect">
                <a:avLst/>
              </a:prstGeom>
              <a:blipFill>
                <a:blip r:embed="rId4"/>
                <a:stretch>
                  <a:fillRect l="-141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0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sz="3000" b="1" dirty="0">
                    <a:latin typeface="+mn-lt"/>
                  </a:rPr>
                  <a:t>Just for practice … what’s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for this reaction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𝒄𝒂𝒍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blipFill>
                <a:blip r:embed="rId2"/>
                <a:stretch>
                  <a:fillRect l="-1249" t="-1860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=−802.4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624273"/>
              </a:xfrm>
              <a:prstGeom prst="rect">
                <a:avLst/>
              </a:prstGeom>
              <a:blipFill>
                <a:blip r:embed="rId3"/>
                <a:stretch>
                  <a:fillRect l="-141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882D10-FD4F-2D4E-9276-5D318FB8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7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sz="3000" b="1" dirty="0">
                    <a:latin typeface="+mn-lt"/>
                  </a:rPr>
                  <a:t>Just for practice … what’s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for this reaction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𝒄𝒂𝒍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?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blipFill>
                <a:blip r:embed="rId2"/>
                <a:stretch>
                  <a:fillRect l="-1249" t="-1860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66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=−802.4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𝑘𝑐𝑎𝑙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4.18 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662233"/>
              </a:xfrm>
              <a:prstGeom prst="rect">
                <a:avLst/>
              </a:prstGeom>
              <a:blipFill>
                <a:blip r:embed="rId3"/>
                <a:stretch>
                  <a:fillRect l="-14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882D10-FD4F-2D4E-9276-5D318FB8B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0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66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=−802.4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𝑘𝑐𝑎𝑙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4.18 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𝑘𝐽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=−192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𝑘𝑐𝑎𝑙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=−192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𝐶𝑎𝑙𝑜𝑟𝑖𝑒𝑠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71DCA-F628-FD4F-8199-5BC01B39D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662233"/>
              </a:xfrm>
              <a:prstGeom prst="rect">
                <a:avLst/>
              </a:prstGeom>
              <a:blipFill>
                <a:blip r:embed="rId2"/>
                <a:stretch>
                  <a:fillRect l="-141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6B73D8A9-FF7C-B54B-80D4-802F323FE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sz="3000" b="1" dirty="0">
                    <a:latin typeface="+mn-lt"/>
                  </a:rPr>
                  <a:t>Just for practice … what’s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for this reaction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𝒄𝒂𝒍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</m:den>
                    </m:f>
                  </m:oMath>
                </a14:m>
                <a:r>
                  <a:rPr lang="en-US" sz="3000" b="1" dirty="0">
                    <a:latin typeface="+mn-lt"/>
                  </a:rPr>
                  <a:t>?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6B73D8A9-FF7C-B54B-80D4-802F323FE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1440"/>
                <a:ext cx="12192000" cy="542611"/>
              </a:xfrm>
              <a:blipFill>
                <a:blip r:embed="rId3"/>
                <a:stretch>
                  <a:fillRect l="-1249" t="-1860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7401D08-A8D5-5E46-B75B-2C6C13943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Safe transport means it should be reasonably light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F612A-35D9-0844-A8B1-055C281C5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23116-C168-F14E-99B5-701750EEB0B2}"/>
              </a:ext>
            </a:extLst>
          </p:cNvPr>
          <p:cNvSpPr txBox="1"/>
          <p:nvPr/>
        </p:nvSpPr>
        <p:spPr>
          <a:xfrm>
            <a:off x="1163003" y="5265740"/>
            <a:ext cx="6166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Why?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Produces a lot of heat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Can be safely stored and transported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6BF9D90-BB18-904F-A38D-A96D98DD8399}"/>
              </a:ext>
            </a:extLst>
          </p:cNvPr>
          <p:cNvSpPr/>
          <p:nvPr/>
        </p:nvSpPr>
        <p:spPr>
          <a:xfrm>
            <a:off x="6537960" y="5463540"/>
            <a:ext cx="342900" cy="1002529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1B488-E88B-3241-898E-2F2F2481E9E4}"/>
              </a:ext>
            </a:extLst>
          </p:cNvPr>
          <p:cNvSpPr txBox="1"/>
          <p:nvPr/>
        </p:nvSpPr>
        <p:spPr>
          <a:xfrm>
            <a:off x="7086600" y="5577840"/>
            <a:ext cx="4869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Best if you get a lot of heat </a:t>
            </a:r>
            <a:r>
              <a:rPr lang="en-US" sz="2400" i="1" dirty="0"/>
              <a:t>per pound </a:t>
            </a:r>
            <a:r>
              <a:rPr lang="en-US" sz="2400" dirty="0"/>
              <a:t>(or </a:t>
            </a:r>
            <a:r>
              <a:rPr lang="en-US" sz="2400" i="1" dirty="0"/>
              <a:t>per gram </a:t>
            </a:r>
            <a:r>
              <a:rPr lang="en-US" sz="2400" dirty="0"/>
              <a:t>or whatever) of fuel </a:t>
            </a:r>
          </a:p>
        </p:txBody>
      </p:sp>
    </p:spTree>
    <p:extLst>
      <p:ext uri="{BB962C8B-B14F-4D97-AF65-F5344CB8AC3E}">
        <p14:creationId xmlns:p14="http://schemas.microsoft.com/office/powerpoint/2010/main" val="73725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Some practical considerations …</a:t>
            </a:r>
            <a:endParaRPr lang="en-US" sz="3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5A4E9-C371-EF46-89EF-E2EAF7A6AD73}"/>
              </a:ext>
            </a:extLst>
          </p:cNvPr>
          <p:cNvSpPr txBox="1"/>
          <p:nvPr/>
        </p:nvSpPr>
        <p:spPr>
          <a:xfrm>
            <a:off x="668215" y="1090246"/>
            <a:ext cx="97418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fuel …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Ignites easily at a low temperature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Produces a lot of heat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be safely stored and transported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inexpensive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Produces by-products that are not harmful</a:t>
            </a:r>
          </a:p>
        </p:txBody>
      </p:sp>
    </p:spTree>
    <p:extLst>
      <p:ext uri="{BB962C8B-B14F-4D97-AF65-F5344CB8AC3E}">
        <p14:creationId xmlns:p14="http://schemas.microsoft.com/office/powerpoint/2010/main" val="986381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A useful conversion: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den>
                    </m:f>
                  </m:oMath>
                </a14:m>
                <a:endParaRPr lang="en-US" sz="3000" b="1" dirty="0">
                  <a:latin typeface="+mn-lt"/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blipFill>
                <a:blip r:embed="rId2"/>
                <a:stretch>
                  <a:fillRect l="-1249" t="-23256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FBF612A-35D9-0844-A8B1-055C281C5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1109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𝑟𝑥𝑛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𝑘𝐽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𝑚𝑜𝑙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𝑀𝑊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1109406"/>
              </a:xfrm>
              <a:prstGeom prst="rect">
                <a:avLst/>
              </a:prstGeom>
              <a:blipFill>
                <a:blip r:embed="rId4"/>
                <a:stretch>
                  <a:fillRect l="-14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54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A useful conversion: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den>
                    </m:f>
                  </m:oMath>
                </a14:m>
                <a:endParaRPr lang="en-US" sz="3000" b="1" dirty="0">
                  <a:latin typeface="+mn-lt"/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blipFill>
                <a:blip r:embed="rId2"/>
                <a:stretch>
                  <a:fillRect l="-1249" t="-23256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FBF612A-35D9-0844-A8B1-055C281C5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128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−802.3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1281313"/>
              </a:xfrm>
              <a:prstGeom prst="rect">
                <a:avLst/>
              </a:prstGeom>
              <a:blipFill>
                <a:blip r:embed="rId4"/>
                <a:stretch>
                  <a:fillRect l="-1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89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+mn-lt"/>
                  </a:rPr>
                  <a:t>A useful conversion: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3000" b="1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den>
                    </m:f>
                  </m:oMath>
                </a14:m>
                <a:endParaRPr lang="en-US" sz="3000" b="1" dirty="0">
                  <a:latin typeface="+mn-lt"/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604AEAE-427D-0346-A396-59BF277F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"/>
                <a:ext cx="12192000" cy="542611"/>
              </a:xfrm>
              <a:prstGeom prst="rect">
                <a:avLst/>
              </a:prstGeom>
              <a:blipFill>
                <a:blip r:embed="rId2"/>
                <a:stretch>
                  <a:fillRect l="-1249" t="-23256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FBF612A-35D9-0844-A8B1-055C281C5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79713" y="751619"/>
            <a:ext cx="9553303" cy="421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/>
              <p:nvPr/>
            </p:nvSpPr>
            <p:spPr>
              <a:xfrm>
                <a:off x="979713" y="5061143"/>
                <a:ext cx="9013372" cy="128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−802.3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=−50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70C82-CD00-954B-A0D1-3B72CCE12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3" y="5061143"/>
                <a:ext cx="9013372" cy="1281313"/>
              </a:xfrm>
              <a:prstGeom prst="rect">
                <a:avLst/>
              </a:prstGeom>
              <a:blipFill>
                <a:blip r:embed="rId4"/>
                <a:stretch>
                  <a:fillRect l="-1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3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comparisons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08BD8-6A34-144A-B3B7-96937AE7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2" y="759707"/>
            <a:ext cx="8090143" cy="462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99FAAE-E45F-A94C-B9AA-2D1AE266FA4D}"/>
              </a:ext>
            </a:extLst>
          </p:cNvPr>
          <p:cNvSpPr txBox="1"/>
          <p:nvPr/>
        </p:nvSpPr>
        <p:spPr>
          <a:xfrm>
            <a:off x="1537855" y="5381524"/>
            <a:ext cx="1008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is it that the more hydrogen, the better the fuel (per gram)?</a:t>
            </a:r>
          </a:p>
          <a:p>
            <a:r>
              <a:rPr lang="en-US" sz="2400" dirty="0"/>
              <a:t>Why is it that the more oxygen, the worse the fuel (per gram)? </a:t>
            </a:r>
          </a:p>
        </p:txBody>
      </p:sp>
    </p:spTree>
    <p:extLst>
      <p:ext uri="{BB962C8B-B14F-4D97-AF65-F5344CB8AC3E}">
        <p14:creationId xmlns:p14="http://schemas.microsoft.com/office/powerpoint/2010/main" val="338717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comparisons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6670579" y="1536174"/>
            <a:ext cx="4937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category do they fall under?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are they similar/different?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of carbon atoms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H–to–C atom ratio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Straight or branched?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FC297-26EE-E841-87EE-698677B1BF85}"/>
              </a:ext>
            </a:extLst>
          </p:cNvPr>
          <p:cNvSpPr/>
          <p:nvPr/>
        </p:nvSpPr>
        <p:spPr>
          <a:xfrm>
            <a:off x="189523" y="982175"/>
            <a:ext cx="75986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You’ll report on these (find in Spartan, ”Access database by name”: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2,2,4-Trimethylpentane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cyclooctane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 </a:t>
            </a:r>
            <a:r>
              <a:rPr lang="en-US" sz="2400" b="1" dirty="0"/>
              <a:t>vs</a:t>
            </a:r>
            <a:r>
              <a:rPr lang="en-US" sz="2400" dirty="0"/>
              <a:t> methanol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 </a:t>
            </a:r>
            <a:r>
              <a:rPr lang="en-US" sz="2400" b="1" dirty="0"/>
              <a:t>vs</a:t>
            </a:r>
            <a:r>
              <a:rPr lang="en-US" sz="2400" dirty="0"/>
              <a:t> propanol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glycerol </a:t>
            </a:r>
            <a:r>
              <a:rPr lang="en-US" sz="2400" b="1" dirty="0"/>
              <a:t>vs</a:t>
            </a:r>
            <a:r>
              <a:rPr lang="en-US" sz="2400" dirty="0"/>
              <a:t> 1,2-Propanediol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D-glucose </a:t>
            </a:r>
            <a:r>
              <a:rPr lang="en-US" sz="2400" b="1" dirty="0"/>
              <a:t>vs</a:t>
            </a:r>
            <a:r>
              <a:rPr lang="en-US" sz="2400" dirty="0"/>
              <a:t> fructose</a:t>
            </a:r>
          </a:p>
          <a:p>
            <a:endParaRPr lang="en-US" sz="2400" dirty="0"/>
          </a:p>
          <a:p>
            <a:r>
              <a:rPr lang="en-US" sz="2400" dirty="0"/>
              <a:t>2. I’ll report on these: </a:t>
            </a:r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decanoic acid 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methyl decanoate</a:t>
            </a:r>
            <a:endParaRPr lang="en-US" sz="2400" dirty="0"/>
          </a:p>
          <a:p>
            <a:r>
              <a:rPr lang="en-US" sz="2400" dirty="0">
                <a:hlinkClick r:id="rId4"/>
              </a:rPr>
              <a:t>glycerol</a:t>
            </a:r>
            <a:r>
              <a:rPr lang="en-US" sz="2400" dirty="0"/>
              <a:t>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glyceryl tristearate</a:t>
            </a:r>
            <a:endParaRPr lang="en-US" sz="2400" dirty="0">
              <a:effectLst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75C50-928B-124C-AB11-A1E7CA7CE80E}"/>
              </a:ext>
            </a:extLst>
          </p:cNvPr>
          <p:cNvSpPr/>
          <p:nvPr/>
        </p:nvSpPr>
        <p:spPr>
          <a:xfrm>
            <a:off x="5675587" y="1592314"/>
            <a:ext cx="420414" cy="24751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1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Fuels come from photosynthesis</a:t>
            </a:r>
            <a:endParaRPr lang="en-US" sz="3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63C63-73B8-2C40-9F5A-1D7EA927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3" y="885359"/>
            <a:ext cx="10210800" cy="9017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7C1E1E25-3FC2-234C-ADF0-0F49B6DBE4C4}"/>
              </a:ext>
            </a:extLst>
          </p:cNvPr>
          <p:cNvSpPr/>
          <p:nvPr/>
        </p:nvSpPr>
        <p:spPr>
          <a:xfrm rot="16200000">
            <a:off x="7066426" y="700275"/>
            <a:ext cx="448310" cy="2389162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3B1BF-BCB1-E942-A8E2-4E015A6A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06" y="1997969"/>
            <a:ext cx="5805365" cy="3549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06679-8110-A843-8B9F-A37C8C0A485C}"/>
              </a:ext>
            </a:extLst>
          </p:cNvPr>
          <p:cNvSpPr txBox="1"/>
          <p:nvPr/>
        </p:nvSpPr>
        <p:spPr>
          <a:xfrm>
            <a:off x="5802923" y="5169877"/>
            <a:ext cx="342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Glucose (a simple sugar)</a:t>
            </a:r>
          </a:p>
        </p:txBody>
      </p:sp>
    </p:spTree>
    <p:extLst>
      <p:ext uri="{BB962C8B-B14F-4D97-AF65-F5344CB8AC3E}">
        <p14:creationId xmlns:p14="http://schemas.microsoft.com/office/powerpoint/2010/main" val="39970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25815" cy="1078523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Living plants turn glucose into lots of other forms </a:t>
            </a:r>
            <a:endParaRPr lang="en-US" sz="3000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4B162-1601-2044-A3A0-06E82D35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34" y="322384"/>
            <a:ext cx="4659923" cy="62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E0C2D0-46F8-A441-9CA0-82603795CAFC}"/>
              </a:ext>
            </a:extLst>
          </p:cNvPr>
          <p:cNvSpPr txBox="1"/>
          <p:nvPr/>
        </p:nvSpPr>
        <p:spPr>
          <a:xfrm>
            <a:off x="257907" y="2438400"/>
            <a:ext cx="5146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Leafy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complex sugars (sucrose)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Carbohydrates (starch)</a:t>
            </a:r>
          </a:p>
        </p:txBody>
      </p:sp>
    </p:spTree>
    <p:extLst>
      <p:ext uri="{BB962C8B-B14F-4D97-AF65-F5344CB8AC3E}">
        <p14:creationId xmlns:p14="http://schemas.microsoft.com/office/powerpoint/2010/main" val="385797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Coal consists of all this + chemical changes underground  </a:t>
            </a:r>
            <a:endParaRPr lang="en-US" sz="30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0262B6-E902-534B-9F54-2210CF57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3" y="786287"/>
            <a:ext cx="8480819" cy="591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74F1F-744A-EC4E-A6EA-A3156BC3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014" y="176687"/>
            <a:ext cx="19939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7ED832-927A-6A4B-AE52-F3DBEC53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61" y="3173941"/>
            <a:ext cx="2815006" cy="156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66406-D708-7244-95DC-3948CDA2B3A5}"/>
              </a:ext>
            </a:extLst>
          </p:cNvPr>
          <p:cNvSpPr txBox="1"/>
          <p:nvPr/>
        </p:nvSpPr>
        <p:spPr>
          <a:xfrm>
            <a:off x="8663352" y="5348017"/>
            <a:ext cx="37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Coal </a:t>
            </a:r>
            <a:r>
              <a:rPr lang="en-US" sz="2400" dirty="0"/>
              <a:t>is mostly </a:t>
            </a:r>
            <a:r>
              <a:rPr lang="en-US" sz="2400" b="1" dirty="0"/>
              <a:t>carbon </a:t>
            </a:r>
          </a:p>
          <a:p>
            <a:r>
              <a:rPr lang="en-US" sz="2400" dirty="0"/>
              <a:t>(60-80%)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06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First to form is “kerogen”</a:t>
            </a:r>
            <a:endParaRPr lang="en-US" sz="3000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00EB4B-316E-6541-A418-31D062A06601}"/>
              </a:ext>
            </a:extLst>
          </p:cNvPr>
          <p:cNvGrpSpPr/>
          <p:nvPr/>
        </p:nvGrpSpPr>
        <p:grpSpPr>
          <a:xfrm>
            <a:off x="879231" y="892313"/>
            <a:ext cx="10433538" cy="5558921"/>
            <a:chOff x="879231" y="892313"/>
            <a:chExt cx="10433538" cy="5558921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D32D30F4-AA72-CC42-A42D-44509159F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31" y="892313"/>
              <a:ext cx="10257692" cy="555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BC552-3E69-5547-86EB-A22E80543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0123" y="2077155"/>
              <a:ext cx="2336800" cy="1981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CDB213-3A19-1D46-A938-C55438D82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5969" y="3671773"/>
              <a:ext cx="2336800" cy="198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FF9DA4-2FE5-5546-9369-BF4961D2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591" y="4052221"/>
              <a:ext cx="2336800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5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What is kerogen?</a:t>
            </a:r>
            <a:endParaRPr lang="en-US" sz="3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2934E-2595-484C-8389-815DAB87E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103011"/>
            <a:ext cx="2781300" cy="2971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531D757-EB9D-AE44-A27A-ECDBF3C3B9E9}"/>
              </a:ext>
            </a:extLst>
          </p:cNvPr>
          <p:cNvGrpSpPr/>
          <p:nvPr/>
        </p:nvGrpSpPr>
        <p:grpSpPr>
          <a:xfrm>
            <a:off x="406399" y="3429000"/>
            <a:ext cx="11006667" cy="2994938"/>
            <a:chOff x="406399" y="3429000"/>
            <a:chExt cx="11006667" cy="29949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888780-02FA-4C41-94CA-92CF64A4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99" y="3429000"/>
              <a:ext cx="11006667" cy="299493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17E9F9B-4A83-2B4E-885C-D508D24E10B9}"/>
                </a:ext>
              </a:extLst>
            </p:cNvPr>
            <p:cNvSpPr/>
            <p:nvPr/>
          </p:nvSpPr>
          <p:spPr>
            <a:xfrm>
              <a:off x="1275644" y="3849511"/>
              <a:ext cx="10058400" cy="383822"/>
            </a:xfrm>
            <a:prstGeom prst="roundRect">
              <a:avLst/>
            </a:prstGeom>
            <a:solidFill>
              <a:srgbClr val="FFC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F98182-B891-5744-8DE4-A98FFF52F093}"/>
                </a:ext>
              </a:extLst>
            </p:cNvPr>
            <p:cNvSpPr/>
            <p:nvPr/>
          </p:nvSpPr>
          <p:spPr>
            <a:xfrm>
              <a:off x="406399" y="4234180"/>
              <a:ext cx="2854961" cy="383822"/>
            </a:xfrm>
            <a:prstGeom prst="roundRect">
              <a:avLst/>
            </a:prstGeom>
            <a:solidFill>
              <a:srgbClr val="FFC00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30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After kerogen, oil and gas</a:t>
            </a:r>
            <a:endParaRPr lang="en-US" sz="3000" dirty="0">
              <a:latin typeface="+mn-lt"/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D32D30F4-AA72-CC42-A42D-44509159F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892313"/>
            <a:ext cx="10257692" cy="555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2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926</Words>
  <Application>Microsoft Macintosh PowerPoint</Application>
  <PresentationFormat>Widescreen</PresentationFormat>
  <Paragraphs>146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Office Theme</vt:lpstr>
      <vt:lpstr>Fuel = something that burns</vt:lpstr>
      <vt:lpstr>Criteria for a good fuel?</vt:lpstr>
      <vt:lpstr>Some practical considerations …</vt:lpstr>
      <vt:lpstr>Fuels come from photosynthesis</vt:lpstr>
      <vt:lpstr>Living plants turn glucose into lots of other forms </vt:lpstr>
      <vt:lpstr>Coal consists of all this + chemical changes underground  </vt:lpstr>
      <vt:lpstr>First to form is “kerogen”</vt:lpstr>
      <vt:lpstr>What is kerogen?</vt:lpstr>
      <vt:lpstr>After kerogen, oil and gas</vt:lpstr>
      <vt:lpstr>As the oil and gas move up, impermeable cap rocks can capture it </vt:lpstr>
      <vt:lpstr>Process of combustion</vt:lpstr>
      <vt:lpstr>Process of combustion</vt:lpstr>
      <vt:lpstr>Thermochemical equations are chemical equations that also specify heat</vt:lpstr>
      <vt:lpstr>Labels on food are usually given in Calories</vt:lpstr>
      <vt:lpstr>Labels on food are usually given in Calories</vt:lpstr>
      <vt:lpstr>Labels on food are usually given in Calories</vt:lpstr>
      <vt:lpstr>Labels on food are usually given in Calories</vt:lpstr>
      <vt:lpstr>How do we know those numbers?</vt:lpstr>
      <vt:lpstr>Combustion reactions are always exothermic (give off heat)</vt:lpstr>
      <vt:lpstr>Heat to get started (e.g., a match) vs heat released (e.g., bonfire)</vt:lpstr>
      <vt:lpstr>Heat to get started (e.g., a match) vs heat released (e.g., bonfire)</vt:lpstr>
      <vt:lpstr>Heat to get started (e.g., a match) vs heat released (e.g., bonfire)</vt:lpstr>
      <vt:lpstr>Heat to get started (e.g., a match) vs heat released (e.g., bonfire)</vt:lpstr>
      <vt:lpstr>Heat to get started (e.g., a match) vs heat released (e.g., bonfire)</vt:lpstr>
      <vt:lpstr>Special way to symbolize this drop in energy: ∆H_rxn in kJ/mol  </vt:lpstr>
      <vt:lpstr>Just for practice … what’s ∆H_rxn for this reaction in kcal/mol?</vt:lpstr>
      <vt:lpstr>Just for practice … what’s ∆H_rxn for this reaction in kcal/mol?</vt:lpstr>
      <vt:lpstr>Just for practice … what’s ∆H_rxn for this reaction in kcal/mol?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212</cp:revision>
  <cp:lastPrinted>2021-03-22T21:23:24Z</cp:lastPrinted>
  <dcterms:created xsi:type="dcterms:W3CDTF">2020-09-22T14:29:12Z</dcterms:created>
  <dcterms:modified xsi:type="dcterms:W3CDTF">2022-04-11T18:00:30Z</dcterms:modified>
</cp:coreProperties>
</file>